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9" r:id="rId1"/>
  </p:sldMasterIdLst>
  <p:notesMasterIdLst>
    <p:notesMasterId r:id="rId4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Lst>
  <p:sldSz cx="9144000" cy="5143500" type="screen16x9"/>
  <p:notesSz cx="6858000" cy="9144000"/>
  <p:embeddedFontLst>
    <p:embeddedFont>
      <p:font typeface="Lato" panose="020F0502020204030203" pitchFamily="34" charset="0"/>
      <p:regular r:id="rId41"/>
      <p:bold r:id="rId42"/>
      <p:italic r:id="rId43"/>
      <p:boldItalic r:id="rId44"/>
    </p:embeddedFont>
    <p:embeddedFont>
      <p:font typeface="Raleway" pitchFamily="2" charset="-18"/>
      <p:regular r:id="rId45"/>
      <p:bold r:id="rId46"/>
      <p:italic r:id="rId47"/>
      <p:boldItalic r:id="rId4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43" d="100"/>
          <a:sy n="143" d="100"/>
        </p:scale>
        <p:origin x="684" y="11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2.fntdata"/><Relationship Id="rId47" Type="http://schemas.openxmlformats.org/officeDocument/2006/relationships/font" Target="fonts/font7.fntdata"/><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font" Target="fonts/font5.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4.fntdata"/><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3.fntdata"/><Relationship Id="rId48" Type="http://schemas.openxmlformats.org/officeDocument/2006/relationships/font" Target="fonts/font8.fntdata"/><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6.fntdata"/><Relationship Id="rId20" Type="http://schemas.openxmlformats.org/officeDocument/2006/relationships/slide" Target="slides/slide19.xml"/><Relationship Id="rId41"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a12596075b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a12596075b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8da77e53b9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8da77e53b9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8da77e53b9_0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 name="Google Shape;178;g8da77e53b9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8da77e53b9_0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8da77e53b9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8da77e53b9_0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8da77e53b9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8da77e53b9_0_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8da77e53b9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8da77e53b9_0_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8da77e53b9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8da77e53b9_0_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8da77e53b9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8dbe17488f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8dbe17488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8e8cda0100_0_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8e8cda0100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8d9de84f88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8d9de84f88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8dbe17488f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8dbe17488f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8dbe17488f_0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8dbe17488f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8c6f649632_0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 name="Google Shape;262;g8c6f649632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8e8cda0100_0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8e8cda0100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8e8cda0100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8e8cda0100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g8c6f649632_0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9" name="Google Shape;289;g8c6f649632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8c6f649632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 name="Google Shape;297;g8c6f649632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g8dd00a6363_2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7" name="Google Shape;307;g8dd00a6363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g8c7dfa6944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8" name="Google Shape;318;g8c7dfa694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a12596075b_0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 name="Google Shape;325;ga12596075b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8d9de84f88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8d9de84f88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8c7dfa6944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8c7dfa694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8c7dfa6944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8c7dfa694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g8c7dfa6944_0_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 name="Google Shape;349;g8c7dfa6944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g8c7dfa6944_0_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2" name="Google Shape;362;g8c7dfa6944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8c7dfa6944_0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8c7dfa694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ga12596075b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9" name="Google Shape;379;ga12596075b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8c7dfa6944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 name="Google Shape;386;g8c7dfa694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g8ce68c6b3d_2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3" name="Google Shape;393;g8ce68c6b3d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8c7dfa6944_0_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8c7dfa6944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8d9de84f88_0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8d9de84f88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8d9de84f88_0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 name="Google Shape;117;g8d9de84f88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o"/>
              <a:t>czzzjzj</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8d9de84f88_0_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8d9de84f88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8d9de84f88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8d9de84f88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8d9de84f88_1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8d9de84f88_1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8d9de84f88_1_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8d9de84f88_1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Google Shape;14;p2"/>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a:endParaRPr/>
          </a:p>
        </p:txBody>
      </p:sp>
      <p:sp>
        <p:nvSpPr>
          <p:cNvPr id="15" name="Google Shape;15;p2"/>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6" name="Google Shape;16;p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ro"/>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 name="Google Shape;77;p11"/>
          <p:cNvSpPr txBox="1">
            <a:spLocks noGrp="1"/>
          </p:cNvSpPr>
          <p:nvPr>
            <p:ph type="title" hasCustomPrompt="1"/>
          </p:nvPr>
        </p:nvSpPr>
        <p:spPr>
          <a:xfrm>
            <a:off x="729450" y="733950"/>
            <a:ext cx="7688400" cy="12447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a:spLocks noGrp="1"/>
          </p:cNvSpPr>
          <p:nvPr>
            <p:ph type="body" idx="1"/>
          </p:nvPr>
        </p:nvSpPr>
        <p:spPr>
          <a:xfrm>
            <a:off x="729450" y="2272888"/>
            <a:ext cx="7688400" cy="15804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Clr>
                <a:schemeClr val="lt1"/>
              </a:buClr>
              <a:buSzPts val="1300"/>
              <a:buChar char="●"/>
              <a:defRPr>
                <a:solidFill>
                  <a:schemeClr val="lt1"/>
                </a:solidFill>
              </a:defRPr>
            </a:lvl1pPr>
            <a:lvl2pPr marL="914400" lvl="1" indent="-298450">
              <a:spcBef>
                <a:spcPts val="1600"/>
              </a:spcBef>
              <a:spcAft>
                <a:spcPts val="0"/>
              </a:spcAft>
              <a:buClr>
                <a:schemeClr val="lt1"/>
              </a:buClr>
              <a:buSzPts val="1100"/>
              <a:buChar char="○"/>
              <a:defRPr>
                <a:solidFill>
                  <a:schemeClr val="lt1"/>
                </a:solidFill>
              </a:defRPr>
            </a:lvl2pPr>
            <a:lvl3pPr marL="1371600" lvl="2" indent="-298450">
              <a:spcBef>
                <a:spcPts val="1600"/>
              </a:spcBef>
              <a:spcAft>
                <a:spcPts val="0"/>
              </a:spcAft>
              <a:buClr>
                <a:schemeClr val="lt1"/>
              </a:buClr>
              <a:buSzPts val="1100"/>
              <a:buChar char="■"/>
              <a:defRPr>
                <a:solidFill>
                  <a:schemeClr val="lt1"/>
                </a:solidFill>
              </a:defRPr>
            </a:lvl3pPr>
            <a:lvl4pPr marL="1828800" lvl="3" indent="-298450">
              <a:spcBef>
                <a:spcPts val="1600"/>
              </a:spcBef>
              <a:spcAft>
                <a:spcPts val="0"/>
              </a:spcAft>
              <a:buClr>
                <a:schemeClr val="lt1"/>
              </a:buClr>
              <a:buSzPts val="1100"/>
              <a:buChar char="●"/>
              <a:defRPr>
                <a:solidFill>
                  <a:schemeClr val="lt1"/>
                </a:solidFill>
              </a:defRPr>
            </a:lvl4pPr>
            <a:lvl5pPr marL="2286000" lvl="4" indent="-298450">
              <a:spcBef>
                <a:spcPts val="1600"/>
              </a:spcBef>
              <a:spcAft>
                <a:spcPts val="0"/>
              </a:spcAft>
              <a:buClr>
                <a:schemeClr val="lt1"/>
              </a:buClr>
              <a:buSzPts val="1100"/>
              <a:buChar char="○"/>
              <a:defRPr>
                <a:solidFill>
                  <a:schemeClr val="lt1"/>
                </a:solidFill>
              </a:defRPr>
            </a:lvl5pPr>
            <a:lvl6pPr marL="2743200" lvl="5" indent="-298450">
              <a:spcBef>
                <a:spcPts val="1600"/>
              </a:spcBef>
              <a:spcAft>
                <a:spcPts val="0"/>
              </a:spcAft>
              <a:buClr>
                <a:schemeClr val="lt1"/>
              </a:buClr>
              <a:buSzPts val="1100"/>
              <a:buChar char="■"/>
              <a:defRPr>
                <a:solidFill>
                  <a:schemeClr val="lt1"/>
                </a:solidFill>
              </a:defRPr>
            </a:lvl6pPr>
            <a:lvl7pPr marL="3200400" lvl="6" indent="-298450">
              <a:spcBef>
                <a:spcPts val="1600"/>
              </a:spcBef>
              <a:spcAft>
                <a:spcPts val="0"/>
              </a:spcAft>
              <a:buClr>
                <a:schemeClr val="lt1"/>
              </a:buClr>
              <a:buSzPts val="1100"/>
              <a:buChar char="●"/>
              <a:defRPr>
                <a:solidFill>
                  <a:schemeClr val="lt1"/>
                </a:solidFill>
              </a:defRPr>
            </a:lvl7pPr>
            <a:lvl8pPr marL="3657600" lvl="7" indent="-298450">
              <a:spcBef>
                <a:spcPts val="1600"/>
              </a:spcBef>
              <a:spcAft>
                <a:spcPts val="0"/>
              </a:spcAft>
              <a:buClr>
                <a:schemeClr val="lt1"/>
              </a:buClr>
              <a:buSzPts val="1100"/>
              <a:buChar char="○"/>
              <a:defRPr>
                <a:solidFill>
                  <a:schemeClr val="lt1"/>
                </a:solidFill>
              </a:defRPr>
            </a:lvl8pPr>
            <a:lvl9pPr marL="4114800" lvl="8" indent="-298450">
              <a:spcBef>
                <a:spcPts val="1600"/>
              </a:spcBef>
              <a:spcAft>
                <a:spcPts val="1600"/>
              </a:spcAft>
              <a:buClr>
                <a:schemeClr val="lt1"/>
              </a:buClr>
              <a:buSzPts val="1100"/>
              <a:buChar char="■"/>
              <a:defRPr>
                <a:solidFill>
                  <a:schemeClr val="lt1"/>
                </a:solidFill>
              </a:defRPr>
            </a:lvl9pPr>
          </a:lstStyle>
          <a:p>
            <a:endParaRPr/>
          </a:p>
        </p:txBody>
      </p:sp>
      <p:sp>
        <p:nvSpPr>
          <p:cNvPr id="79" name="Google Shape;79;p1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ro"/>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0"/>
        <p:cNvGrpSpPr/>
        <p:nvPr/>
      </p:nvGrpSpPr>
      <p:grpSpPr>
        <a:xfrm>
          <a:off x="0" y="0"/>
          <a:ext cx="0" cy="0"/>
          <a:chOff x="0" y="0"/>
          <a:chExt cx="0" cy="0"/>
        </a:xfrm>
      </p:grpSpPr>
      <p:sp>
        <p:nvSpPr>
          <p:cNvPr id="81" name="Google Shape;81;p1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ro"/>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21;p3"/>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22" name="Google Shape;22;p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ro"/>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Google Shape;28;p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29" name="Google Shape;29;p4"/>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30" name="Google Shape;30;p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ro"/>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36;p5"/>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37" name="Google Shape;37;p5"/>
          <p:cNvSpPr txBox="1">
            <a:spLocks noGrp="1"/>
          </p:cNvSpPr>
          <p:nvPr>
            <p:ph type="body" idx="1"/>
          </p:nvPr>
        </p:nvSpPr>
        <p:spPr>
          <a:xfrm>
            <a:off x="729325" y="2078875"/>
            <a:ext cx="37743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38" name="Google Shape;38;p5"/>
          <p:cNvSpPr txBox="1">
            <a:spLocks noGrp="1"/>
          </p:cNvSpPr>
          <p:nvPr>
            <p:ph type="body" idx="2"/>
          </p:nvPr>
        </p:nvSpPr>
        <p:spPr>
          <a:xfrm>
            <a:off x="4643604" y="2078875"/>
            <a:ext cx="37743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39" name="Google Shape;39;p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ro"/>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6"/>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46" name="Google Shape;46;p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ro"/>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Google Shape;52;p7"/>
          <p:cNvSpPr txBox="1">
            <a:spLocks noGrp="1"/>
          </p:cNvSpPr>
          <p:nvPr>
            <p:ph type="title"/>
          </p:nvPr>
        </p:nvSpPr>
        <p:spPr>
          <a:xfrm>
            <a:off x="730000" y="1318650"/>
            <a:ext cx="3300900" cy="13815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53" name="Google Shape;53;p7"/>
          <p:cNvSpPr txBox="1">
            <a:spLocks noGrp="1"/>
          </p:cNvSpPr>
          <p:nvPr>
            <p:ph type="body" idx="1"/>
          </p:nvPr>
        </p:nvSpPr>
        <p:spPr>
          <a:xfrm>
            <a:off x="721225" y="2781725"/>
            <a:ext cx="3300900" cy="1597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54" name="Google Shape;54;p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ro"/>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 name="Google Shape;59;p8"/>
          <p:cNvSpPr txBox="1">
            <a:spLocks noGrp="1"/>
          </p:cNvSpPr>
          <p:nvPr>
            <p:ph type="title"/>
          </p:nvPr>
        </p:nvSpPr>
        <p:spPr>
          <a:xfrm>
            <a:off x="729450" y="864300"/>
            <a:ext cx="7021200" cy="29850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60" name="Google Shape;60;p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ro"/>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 name="Google Shape;66;p9"/>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67" name="Google Shape;67;p9"/>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68" name="Google Shape;68;p9"/>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69" name="Google Shape;69;p9"/>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ro"/>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0"/>
        <p:cNvGrpSpPr/>
        <p:nvPr/>
      </p:nvGrpSpPr>
      <p:grpSpPr>
        <a:xfrm>
          <a:off x="0" y="0"/>
          <a:ext cx="0" cy="0"/>
          <a:chOff x="0" y="0"/>
          <a:chExt cx="0" cy="0"/>
        </a:xfrm>
      </p:grpSpPr>
      <p:sp>
        <p:nvSpPr>
          <p:cNvPr id="71" name="Google Shape;71;p10"/>
          <p:cNvSpPr txBox="1">
            <a:spLocks noGrp="1"/>
          </p:cNvSpPr>
          <p:nvPr>
            <p:ph type="body" idx="1"/>
          </p:nvPr>
        </p:nvSpPr>
        <p:spPr>
          <a:xfrm>
            <a:off x="724950" y="4372551"/>
            <a:ext cx="7697400" cy="4605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300"/>
              <a:buNone/>
              <a:defRPr/>
            </a:lvl1pPr>
          </a:lstStyle>
          <a:p>
            <a:endParaRPr/>
          </a:p>
        </p:txBody>
      </p:sp>
      <p:sp>
        <p:nvSpPr>
          <p:cNvPr id="72" name="Google Shape;72;p10"/>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ro"/>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treamlin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SzPts val="2800"/>
              <a:buFont typeface="Raleway"/>
              <a:buNone/>
              <a:defRPr sz="2800" b="1">
                <a:latin typeface="Raleway"/>
                <a:ea typeface="Raleway"/>
                <a:cs typeface="Raleway"/>
                <a:sym typeface="Raleway"/>
              </a:defRPr>
            </a:lvl1pPr>
            <a:lvl2pPr lvl="1">
              <a:spcBef>
                <a:spcPts val="0"/>
              </a:spcBef>
              <a:spcAft>
                <a:spcPts val="0"/>
              </a:spcAft>
              <a:buSzPts val="2800"/>
              <a:buFont typeface="Raleway"/>
              <a:buNone/>
              <a:defRPr sz="2800" b="1">
                <a:latin typeface="Raleway"/>
                <a:ea typeface="Raleway"/>
                <a:cs typeface="Raleway"/>
                <a:sym typeface="Raleway"/>
              </a:defRPr>
            </a:lvl2pPr>
            <a:lvl3pPr lvl="2">
              <a:spcBef>
                <a:spcPts val="0"/>
              </a:spcBef>
              <a:spcAft>
                <a:spcPts val="0"/>
              </a:spcAft>
              <a:buSzPts val="2800"/>
              <a:buFont typeface="Raleway"/>
              <a:buNone/>
              <a:defRPr sz="2800" b="1">
                <a:latin typeface="Raleway"/>
                <a:ea typeface="Raleway"/>
                <a:cs typeface="Raleway"/>
                <a:sym typeface="Raleway"/>
              </a:defRPr>
            </a:lvl3pPr>
            <a:lvl4pPr lvl="3">
              <a:spcBef>
                <a:spcPts val="0"/>
              </a:spcBef>
              <a:spcAft>
                <a:spcPts val="0"/>
              </a:spcAft>
              <a:buSzPts val="2800"/>
              <a:buFont typeface="Raleway"/>
              <a:buNone/>
              <a:defRPr sz="2800" b="1">
                <a:latin typeface="Raleway"/>
                <a:ea typeface="Raleway"/>
                <a:cs typeface="Raleway"/>
                <a:sym typeface="Raleway"/>
              </a:defRPr>
            </a:lvl4pPr>
            <a:lvl5pPr lvl="4">
              <a:spcBef>
                <a:spcPts val="0"/>
              </a:spcBef>
              <a:spcAft>
                <a:spcPts val="0"/>
              </a:spcAft>
              <a:buSzPts val="2800"/>
              <a:buFont typeface="Raleway"/>
              <a:buNone/>
              <a:defRPr sz="2800" b="1">
                <a:latin typeface="Raleway"/>
                <a:ea typeface="Raleway"/>
                <a:cs typeface="Raleway"/>
                <a:sym typeface="Raleway"/>
              </a:defRPr>
            </a:lvl5pPr>
            <a:lvl6pPr lvl="5">
              <a:spcBef>
                <a:spcPts val="0"/>
              </a:spcBef>
              <a:spcAft>
                <a:spcPts val="0"/>
              </a:spcAft>
              <a:buSzPts val="2800"/>
              <a:buFont typeface="Raleway"/>
              <a:buNone/>
              <a:defRPr sz="2800" b="1">
                <a:latin typeface="Raleway"/>
                <a:ea typeface="Raleway"/>
                <a:cs typeface="Raleway"/>
                <a:sym typeface="Raleway"/>
              </a:defRPr>
            </a:lvl6pPr>
            <a:lvl7pPr lvl="6">
              <a:spcBef>
                <a:spcPts val="0"/>
              </a:spcBef>
              <a:spcAft>
                <a:spcPts val="0"/>
              </a:spcAft>
              <a:buSzPts val="2800"/>
              <a:buFont typeface="Raleway"/>
              <a:buNone/>
              <a:defRPr sz="2800" b="1">
                <a:latin typeface="Raleway"/>
                <a:ea typeface="Raleway"/>
                <a:cs typeface="Raleway"/>
                <a:sym typeface="Raleway"/>
              </a:defRPr>
            </a:lvl7pPr>
            <a:lvl8pPr lvl="7">
              <a:spcBef>
                <a:spcPts val="0"/>
              </a:spcBef>
              <a:spcAft>
                <a:spcPts val="0"/>
              </a:spcAft>
              <a:buSzPts val="2800"/>
              <a:buFont typeface="Raleway"/>
              <a:buNone/>
              <a:defRPr sz="2800" b="1">
                <a:latin typeface="Raleway"/>
                <a:ea typeface="Raleway"/>
                <a:cs typeface="Raleway"/>
                <a:sym typeface="Raleway"/>
              </a:defRPr>
            </a:lvl8pPr>
            <a:lvl9pPr lvl="8">
              <a:spcBef>
                <a:spcPts val="0"/>
              </a:spcBef>
              <a:spcAft>
                <a:spcPts val="0"/>
              </a:spcAft>
              <a:buSzPts val="2800"/>
              <a:buFont typeface="Raleway"/>
              <a:buNone/>
              <a:defRPr sz="2800" b="1">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115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marL="914400" lvl="1"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marL="1371600" lvl="2"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marL="1828800" lvl="3"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marL="2286000" lvl="4"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marL="2743200" lvl="5"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marL="3200400" lvl="6"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marL="3657600" lvl="7"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marL="4114800" lvl="8" indent="-29845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ro"/>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xmlns:mc="http://schemas.openxmlformats.org/markup-compatibility/2006" xmlns:p14="http://schemas.microsoft.com/office/powerpoint/2010/main">
    <mc:Choice Requires="p14">
      <p:transition spd="slow">
        <p:fade thruBlk="1"/>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3.xml"/><Relationship Id="rId5" Type="http://schemas.openxmlformats.org/officeDocument/2006/relationships/image" Target="../media/image20.png"/><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29.png"/></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31.png"/></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35.png"/></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7.xml"/><Relationship Id="rId1" Type="http://schemas.openxmlformats.org/officeDocument/2006/relationships/slideLayout" Target="../slideLayouts/slideLayout3.xml"/><Relationship Id="rId5" Type="http://schemas.openxmlformats.org/officeDocument/2006/relationships/image" Target="../media/image38.png"/><Relationship Id="rId4" Type="http://schemas.openxmlformats.org/officeDocument/2006/relationships/image" Target="../media/image37.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1.xml"/><Relationship Id="rId1" Type="http://schemas.openxmlformats.org/officeDocument/2006/relationships/slideLayout" Target="../slideLayouts/slideLayout3.xml"/><Relationship Id="rId4" Type="http://schemas.openxmlformats.org/officeDocument/2006/relationships/image" Target="../media/image40.png"/></Relationships>
</file>

<file path=ppt/slides/_rels/slide3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2.xml"/><Relationship Id="rId1" Type="http://schemas.openxmlformats.org/officeDocument/2006/relationships/slideLayout" Target="../slideLayouts/slideLayout3.xml"/><Relationship Id="rId5" Type="http://schemas.openxmlformats.org/officeDocument/2006/relationships/image" Target="../media/image43.png"/><Relationship Id="rId4" Type="http://schemas.openxmlformats.org/officeDocument/2006/relationships/image" Target="../media/image42.png"/></Relationships>
</file>

<file path=ppt/slides/_rels/slide3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hyperlink" Target="https://www.youtube.com/watch?v=w38fuV8YIPk" TargetMode="External"/><Relationship Id="rId2" Type="http://schemas.openxmlformats.org/officeDocument/2006/relationships/notesSlide" Target="../notesSlides/notesSlide34.xml"/><Relationship Id="rId1" Type="http://schemas.openxmlformats.org/officeDocument/2006/relationships/slideLayout" Target="../slideLayouts/slideLayout3.xml"/><Relationship Id="rId6" Type="http://schemas.openxmlformats.org/officeDocument/2006/relationships/image" Target="../media/image46.jpg"/><Relationship Id="rId5" Type="http://schemas.openxmlformats.org/officeDocument/2006/relationships/hyperlink" Target="https://www.youtube.com/watch?v=M10nAX72_xo" TargetMode="External"/><Relationship Id="rId4" Type="http://schemas.openxmlformats.org/officeDocument/2006/relationships/image" Target="../media/image45.jpg"/></Relationships>
</file>

<file path=ppt/slides/_rels/slide35.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jpg"/><Relationship Id="rId7"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3"/>
          <p:cNvSpPr txBox="1">
            <a:spLocks noGrp="1"/>
          </p:cNvSpPr>
          <p:nvPr>
            <p:ph type="ctrTitle"/>
          </p:nvPr>
        </p:nvSpPr>
        <p:spPr>
          <a:xfrm>
            <a:off x="727950" y="1322450"/>
            <a:ext cx="7629600" cy="140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ro" sz="2700"/>
              <a:t>Embedded module for detection and recognition of miniature traffic signs using neural networks</a:t>
            </a:r>
            <a:endParaRPr sz="2700"/>
          </a:p>
          <a:p>
            <a:pPr marL="0" lvl="0" indent="0" algn="ctr" rtl="0">
              <a:spcBef>
                <a:spcPts val="0"/>
              </a:spcBef>
              <a:spcAft>
                <a:spcPts val="0"/>
              </a:spcAft>
              <a:buNone/>
            </a:pPr>
            <a:endParaRPr sz="2700"/>
          </a:p>
        </p:txBody>
      </p:sp>
      <p:sp>
        <p:nvSpPr>
          <p:cNvPr id="87" name="Google Shape;87;p13"/>
          <p:cNvSpPr txBox="1">
            <a:spLocks noGrp="1"/>
          </p:cNvSpPr>
          <p:nvPr>
            <p:ph type="subTitle" idx="1"/>
          </p:nvPr>
        </p:nvSpPr>
        <p:spPr>
          <a:xfrm>
            <a:off x="6091000" y="4592725"/>
            <a:ext cx="3053100" cy="550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o"/>
              <a:t>Student: Mihai-Bogdan Bindila</a:t>
            </a:r>
            <a:r>
              <a:rPr lang="ro" sz="1200"/>
              <a:t> </a:t>
            </a:r>
            <a:endParaRPr/>
          </a:p>
          <a:p>
            <a:pPr marL="0" lvl="0" indent="0" algn="l" rtl="0">
              <a:spcBef>
                <a:spcPts val="0"/>
              </a:spcBef>
              <a:spcAft>
                <a:spcPts val="0"/>
              </a:spcAft>
              <a:buNone/>
            </a:pPr>
            <a:endParaRPr/>
          </a:p>
        </p:txBody>
      </p:sp>
      <p:pic>
        <p:nvPicPr>
          <p:cNvPr id="88" name="Google Shape;88;p13"/>
          <p:cNvPicPr preferRelativeResize="0"/>
          <p:nvPr/>
        </p:nvPicPr>
        <p:blipFill>
          <a:blip r:embed="rId3">
            <a:alphaModFix/>
          </a:blip>
          <a:stretch>
            <a:fillRect/>
          </a:stretch>
        </p:blipFill>
        <p:spPr>
          <a:xfrm>
            <a:off x="446675" y="3147575"/>
            <a:ext cx="1098526" cy="1100124"/>
          </a:xfrm>
          <a:prstGeom prst="rect">
            <a:avLst/>
          </a:prstGeom>
          <a:noFill/>
          <a:ln>
            <a:noFill/>
          </a:ln>
        </p:spPr>
      </p:pic>
      <p:pic>
        <p:nvPicPr>
          <p:cNvPr id="89" name="Google Shape;89;p13"/>
          <p:cNvPicPr preferRelativeResize="0"/>
          <p:nvPr/>
        </p:nvPicPr>
        <p:blipFill>
          <a:blip r:embed="rId4">
            <a:alphaModFix/>
          </a:blip>
          <a:stretch>
            <a:fillRect/>
          </a:stretch>
        </p:blipFill>
        <p:spPr>
          <a:xfrm>
            <a:off x="1566625" y="3148375"/>
            <a:ext cx="1098525" cy="1098525"/>
          </a:xfrm>
          <a:prstGeom prst="rect">
            <a:avLst/>
          </a:prstGeom>
          <a:noFill/>
          <a:ln>
            <a:noFill/>
          </a:ln>
        </p:spPr>
      </p:pic>
      <p:pic>
        <p:nvPicPr>
          <p:cNvPr id="90" name="Google Shape;90;p13"/>
          <p:cNvPicPr preferRelativeResize="0"/>
          <p:nvPr/>
        </p:nvPicPr>
        <p:blipFill>
          <a:blip r:embed="rId5">
            <a:alphaModFix/>
          </a:blip>
          <a:stretch>
            <a:fillRect/>
          </a:stretch>
        </p:blipFill>
        <p:spPr>
          <a:xfrm>
            <a:off x="2697312" y="3148375"/>
            <a:ext cx="1098524" cy="1098524"/>
          </a:xfrm>
          <a:prstGeom prst="rect">
            <a:avLst/>
          </a:prstGeom>
          <a:noFill/>
          <a:ln>
            <a:noFill/>
          </a:ln>
        </p:spPr>
      </p:pic>
      <p:pic>
        <p:nvPicPr>
          <p:cNvPr id="91" name="Google Shape;91;p13"/>
          <p:cNvPicPr preferRelativeResize="0"/>
          <p:nvPr/>
        </p:nvPicPr>
        <p:blipFill>
          <a:blip r:embed="rId6">
            <a:alphaModFix/>
          </a:blip>
          <a:stretch>
            <a:fillRect/>
          </a:stretch>
        </p:blipFill>
        <p:spPr>
          <a:xfrm>
            <a:off x="3827975" y="3148375"/>
            <a:ext cx="1098526" cy="1098526"/>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afterEffect">
                                  <p:stCondLst>
                                    <p:cond delay="0"/>
                                  </p:stCondLst>
                                  <p:childTnLst>
                                    <p:set>
                                      <p:cBhvr>
                                        <p:cTn id="6" dur="1" fill="hold">
                                          <p:stCondLst>
                                            <p:cond delay="0"/>
                                          </p:stCondLst>
                                        </p:cTn>
                                        <p:tgtEl>
                                          <p:spTgt spid="86"/>
                                        </p:tgtEl>
                                        <p:attrNameLst>
                                          <p:attrName>style.visibility</p:attrName>
                                        </p:attrNameLst>
                                      </p:cBhvr>
                                      <p:to>
                                        <p:strVal val="visible"/>
                                      </p:to>
                                    </p:set>
                                    <p:anim calcmode="lin" valueType="num">
                                      <p:cBhvr additive="base">
                                        <p:cTn id="7" dur="600"/>
                                        <p:tgtEl>
                                          <p:spTgt spid="86"/>
                                        </p:tgtEl>
                                        <p:attrNameLst>
                                          <p:attrName>ppt_w</p:attrName>
                                        </p:attrNameLst>
                                      </p:cBhvr>
                                      <p:tavLst>
                                        <p:tav tm="0">
                                          <p:val>
                                            <p:strVal val="0"/>
                                          </p:val>
                                        </p:tav>
                                        <p:tav tm="100000">
                                          <p:val>
                                            <p:strVal val="#ppt_w"/>
                                          </p:val>
                                        </p:tav>
                                      </p:tavLst>
                                    </p:anim>
                                    <p:anim calcmode="lin" valueType="num">
                                      <p:cBhvr additive="base">
                                        <p:cTn id="8" dur="600"/>
                                        <p:tgtEl>
                                          <p:spTgt spid="86"/>
                                        </p:tgtEl>
                                        <p:attrNameLst>
                                          <p:attrName>ppt_h</p:attrName>
                                        </p:attrNameLst>
                                      </p:cBhvr>
                                      <p:tavLst>
                                        <p:tav tm="0">
                                          <p:val>
                                            <p:strVal val="0"/>
                                          </p:val>
                                        </p:tav>
                                        <p:tav tm="100000">
                                          <p:val>
                                            <p:strVal val="#ppt_h"/>
                                          </p:val>
                                        </p:tav>
                                      </p:tavLst>
                                    </p:anim>
                                  </p:childTnLst>
                                </p:cTn>
                              </p:par>
                            </p:childTnLst>
                          </p:cTn>
                        </p:par>
                        <p:par>
                          <p:cTn id="9" fill="hold">
                            <p:stCondLst>
                              <p:cond delay="600"/>
                            </p:stCondLst>
                            <p:childTnLst>
                              <p:par>
                                <p:cTn id="10" presetID="10" presetClass="entr" presetSubtype="0" fill="hold" nodeType="afterEffect">
                                  <p:stCondLst>
                                    <p:cond delay="0"/>
                                  </p:stCondLst>
                                  <p:childTnLst>
                                    <p:set>
                                      <p:cBhvr>
                                        <p:cTn id="11" dur="1" fill="hold">
                                          <p:stCondLst>
                                            <p:cond delay="0"/>
                                          </p:stCondLst>
                                        </p:cTn>
                                        <p:tgtEl>
                                          <p:spTgt spid="88"/>
                                        </p:tgtEl>
                                        <p:attrNameLst>
                                          <p:attrName>style.visibility</p:attrName>
                                        </p:attrNameLst>
                                      </p:cBhvr>
                                      <p:to>
                                        <p:strVal val="visible"/>
                                      </p:to>
                                    </p:set>
                                    <p:animEffect transition="in" filter="fade">
                                      <p:cBhvr>
                                        <p:cTn id="12" dur="400"/>
                                        <p:tgtEl>
                                          <p:spTgt spid="88"/>
                                        </p:tgtEl>
                                      </p:cBhvr>
                                    </p:animEffect>
                                  </p:childTnLst>
                                </p:cTn>
                              </p:par>
                            </p:childTnLst>
                          </p:cTn>
                        </p:par>
                        <p:par>
                          <p:cTn id="13" fill="hold">
                            <p:stCondLst>
                              <p:cond delay="1000"/>
                            </p:stCondLst>
                            <p:childTnLst>
                              <p:par>
                                <p:cTn id="14" presetID="10" presetClass="entr" presetSubtype="0" fill="hold" nodeType="afterEffect">
                                  <p:stCondLst>
                                    <p:cond delay="0"/>
                                  </p:stCondLst>
                                  <p:childTnLst>
                                    <p:set>
                                      <p:cBhvr>
                                        <p:cTn id="15" dur="1" fill="hold">
                                          <p:stCondLst>
                                            <p:cond delay="0"/>
                                          </p:stCondLst>
                                        </p:cTn>
                                        <p:tgtEl>
                                          <p:spTgt spid="89"/>
                                        </p:tgtEl>
                                        <p:attrNameLst>
                                          <p:attrName>style.visibility</p:attrName>
                                        </p:attrNameLst>
                                      </p:cBhvr>
                                      <p:to>
                                        <p:strVal val="visible"/>
                                      </p:to>
                                    </p:set>
                                    <p:animEffect transition="in" filter="fade">
                                      <p:cBhvr>
                                        <p:cTn id="16" dur="400"/>
                                        <p:tgtEl>
                                          <p:spTgt spid="89"/>
                                        </p:tgtEl>
                                      </p:cBhvr>
                                    </p:animEffect>
                                  </p:childTnLst>
                                </p:cTn>
                              </p:par>
                            </p:childTnLst>
                          </p:cTn>
                        </p:par>
                        <p:par>
                          <p:cTn id="17" fill="hold">
                            <p:stCondLst>
                              <p:cond delay="1400"/>
                            </p:stCondLst>
                            <p:childTnLst>
                              <p:par>
                                <p:cTn id="18" presetID="10" presetClass="entr" presetSubtype="0" fill="hold" nodeType="afterEffect">
                                  <p:stCondLst>
                                    <p:cond delay="0"/>
                                  </p:stCondLst>
                                  <p:childTnLst>
                                    <p:set>
                                      <p:cBhvr>
                                        <p:cTn id="19" dur="1" fill="hold">
                                          <p:stCondLst>
                                            <p:cond delay="0"/>
                                          </p:stCondLst>
                                        </p:cTn>
                                        <p:tgtEl>
                                          <p:spTgt spid="90"/>
                                        </p:tgtEl>
                                        <p:attrNameLst>
                                          <p:attrName>style.visibility</p:attrName>
                                        </p:attrNameLst>
                                      </p:cBhvr>
                                      <p:to>
                                        <p:strVal val="visible"/>
                                      </p:to>
                                    </p:set>
                                    <p:animEffect transition="in" filter="fade">
                                      <p:cBhvr>
                                        <p:cTn id="20" dur="400"/>
                                        <p:tgtEl>
                                          <p:spTgt spid="90"/>
                                        </p:tgtEl>
                                      </p:cBhvr>
                                    </p:animEffect>
                                  </p:childTnLst>
                                </p:cTn>
                              </p:par>
                            </p:childTnLst>
                          </p:cTn>
                        </p:par>
                        <p:par>
                          <p:cTn id="21" fill="hold">
                            <p:stCondLst>
                              <p:cond delay="1800"/>
                            </p:stCondLst>
                            <p:childTnLst>
                              <p:par>
                                <p:cTn id="22" presetID="10" presetClass="entr" presetSubtype="0" fill="hold" nodeType="afterEffect">
                                  <p:stCondLst>
                                    <p:cond delay="0"/>
                                  </p:stCondLst>
                                  <p:childTnLst>
                                    <p:set>
                                      <p:cBhvr>
                                        <p:cTn id="23" dur="1" fill="hold">
                                          <p:stCondLst>
                                            <p:cond delay="0"/>
                                          </p:stCondLst>
                                        </p:cTn>
                                        <p:tgtEl>
                                          <p:spTgt spid="91"/>
                                        </p:tgtEl>
                                        <p:attrNameLst>
                                          <p:attrName>style.visibility</p:attrName>
                                        </p:attrNameLst>
                                      </p:cBhvr>
                                      <p:to>
                                        <p:strVal val="visible"/>
                                      </p:to>
                                    </p:set>
                                    <p:animEffect transition="in" filter="fade">
                                      <p:cBhvr>
                                        <p:cTn id="24" dur="400"/>
                                        <p:tgtEl>
                                          <p:spTgt spid="91"/>
                                        </p:tgtEl>
                                      </p:cBhvr>
                                    </p:animEffect>
                                  </p:childTnLst>
                                </p:cTn>
                              </p:par>
                            </p:childTnLst>
                          </p:cTn>
                        </p:par>
                        <p:par>
                          <p:cTn id="25" fill="hold">
                            <p:stCondLst>
                              <p:cond delay="2200"/>
                            </p:stCondLst>
                            <p:childTnLst>
                              <p:par>
                                <p:cTn id="26" presetID="10" presetClass="entr" presetSubtype="0" fill="hold" nodeType="afterEffect">
                                  <p:stCondLst>
                                    <p:cond delay="0"/>
                                  </p:stCondLst>
                                  <p:childTnLst>
                                    <p:set>
                                      <p:cBhvr>
                                        <p:cTn id="27" dur="1" fill="hold">
                                          <p:stCondLst>
                                            <p:cond delay="0"/>
                                          </p:stCondLst>
                                        </p:cTn>
                                        <p:tgtEl>
                                          <p:spTgt spid="87"/>
                                        </p:tgtEl>
                                        <p:attrNameLst>
                                          <p:attrName>style.visibility</p:attrName>
                                        </p:attrNameLst>
                                      </p:cBhvr>
                                      <p:to>
                                        <p:strVal val="visible"/>
                                      </p:to>
                                    </p:set>
                                    <p:animEffect transition="in" filter="fade">
                                      <p:cBhvr>
                                        <p:cTn id="28" dur="400"/>
                                        <p:tgtEl>
                                          <p:spTgt spid="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22"/>
          <p:cNvSpPr txBox="1">
            <a:spLocks noGrp="1"/>
          </p:cNvSpPr>
          <p:nvPr>
            <p:ph type="body" idx="1"/>
          </p:nvPr>
        </p:nvSpPr>
        <p:spPr>
          <a:xfrm>
            <a:off x="673500" y="1780100"/>
            <a:ext cx="7797000" cy="2938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o" sz="1200"/>
              <a:t>-&gt; For model selection  Grid Search algorithm was used.</a:t>
            </a:r>
            <a:endParaRPr sz="1200"/>
          </a:p>
          <a:p>
            <a:pPr marL="0" lvl="0" indent="0" algn="l" rtl="0">
              <a:lnSpc>
                <a:spcPct val="100000"/>
              </a:lnSpc>
              <a:spcBef>
                <a:spcPts val="1600"/>
              </a:spcBef>
              <a:spcAft>
                <a:spcPts val="0"/>
              </a:spcAft>
              <a:buNone/>
            </a:pPr>
            <a:r>
              <a:rPr lang="ro" sz="1200"/>
              <a:t>-&gt; There were tried different types of architectures varying: -&gt; the types of layers </a:t>
            </a:r>
            <a:endParaRPr sz="1200"/>
          </a:p>
          <a:p>
            <a:pPr marL="0" lvl="0" indent="0" algn="l" rtl="0">
              <a:lnSpc>
                <a:spcPct val="100000"/>
              </a:lnSpc>
              <a:spcBef>
                <a:spcPts val="400"/>
              </a:spcBef>
              <a:spcAft>
                <a:spcPts val="0"/>
              </a:spcAft>
              <a:buNone/>
            </a:pPr>
            <a:r>
              <a:rPr lang="ro" sz="1200"/>
              <a:t>                                                                                                                                        -&gt; the numbers of units in each layer</a:t>
            </a:r>
            <a:endParaRPr sz="1200"/>
          </a:p>
          <a:p>
            <a:pPr marL="0" lvl="0" indent="0" algn="l" rtl="0">
              <a:lnSpc>
                <a:spcPct val="100000"/>
              </a:lnSpc>
              <a:spcBef>
                <a:spcPts val="1600"/>
              </a:spcBef>
              <a:spcAft>
                <a:spcPts val="0"/>
              </a:spcAft>
              <a:buNone/>
            </a:pPr>
            <a:r>
              <a:rPr lang="ro" sz="1200"/>
              <a:t>-&gt; Hyperparameters that were tried with different values: -&gt; number of epochs</a:t>
            </a:r>
            <a:endParaRPr sz="1200"/>
          </a:p>
          <a:p>
            <a:pPr marL="3657600" lvl="0" indent="0" algn="l" rtl="0">
              <a:lnSpc>
                <a:spcPct val="100000"/>
              </a:lnSpc>
              <a:spcBef>
                <a:spcPts val="400"/>
              </a:spcBef>
              <a:spcAft>
                <a:spcPts val="0"/>
              </a:spcAft>
              <a:buNone/>
            </a:pPr>
            <a:r>
              <a:rPr lang="ro" sz="1200"/>
              <a:t>       -&gt; batch size</a:t>
            </a:r>
            <a:endParaRPr sz="1200"/>
          </a:p>
          <a:p>
            <a:pPr marL="3657600" lvl="0" indent="0" algn="l" rtl="0">
              <a:lnSpc>
                <a:spcPct val="100000"/>
              </a:lnSpc>
              <a:spcBef>
                <a:spcPts val="400"/>
              </a:spcBef>
              <a:spcAft>
                <a:spcPts val="0"/>
              </a:spcAft>
              <a:buNone/>
            </a:pPr>
            <a:r>
              <a:rPr lang="ro" sz="1200"/>
              <a:t>       -&gt; learning rate</a:t>
            </a:r>
            <a:endParaRPr sz="1200"/>
          </a:p>
          <a:p>
            <a:pPr marL="3657600" lvl="0" indent="0" algn="l" rtl="0">
              <a:lnSpc>
                <a:spcPct val="100000"/>
              </a:lnSpc>
              <a:spcBef>
                <a:spcPts val="400"/>
              </a:spcBef>
              <a:spcAft>
                <a:spcPts val="0"/>
              </a:spcAft>
              <a:buNone/>
            </a:pPr>
            <a:r>
              <a:rPr lang="ro" sz="1200"/>
              <a:t>       -&gt; decay rate</a:t>
            </a:r>
            <a:endParaRPr sz="1200"/>
          </a:p>
          <a:p>
            <a:pPr marL="3657600" lvl="0" indent="0" algn="l" rtl="0">
              <a:lnSpc>
                <a:spcPct val="100000"/>
              </a:lnSpc>
              <a:spcBef>
                <a:spcPts val="400"/>
              </a:spcBef>
              <a:spcAft>
                <a:spcPts val="0"/>
              </a:spcAft>
              <a:buNone/>
            </a:pPr>
            <a:r>
              <a:rPr lang="ro" sz="1200"/>
              <a:t>       -&gt; regularization type -&gt; L1, L2 and L1_L2</a:t>
            </a:r>
            <a:endParaRPr sz="1200"/>
          </a:p>
          <a:p>
            <a:pPr marL="0" lvl="0" indent="0" algn="l" rtl="0">
              <a:lnSpc>
                <a:spcPct val="100000"/>
              </a:lnSpc>
              <a:spcBef>
                <a:spcPts val="1600"/>
              </a:spcBef>
              <a:spcAft>
                <a:spcPts val="0"/>
              </a:spcAft>
              <a:buNone/>
            </a:pPr>
            <a:r>
              <a:rPr lang="ro" sz="1200"/>
              <a:t>-&gt; In the end regularization was replaced with batch normalization that brings more benefits.</a:t>
            </a:r>
            <a:endParaRPr sz="1200"/>
          </a:p>
          <a:p>
            <a:pPr marL="0" lvl="0" indent="0" algn="l" rtl="0">
              <a:spcBef>
                <a:spcPts val="400"/>
              </a:spcBef>
              <a:spcAft>
                <a:spcPts val="1600"/>
              </a:spcAft>
              <a:buNone/>
            </a:pPr>
            <a:endParaRPr sz="1200"/>
          </a:p>
        </p:txBody>
      </p:sp>
      <p:sp>
        <p:nvSpPr>
          <p:cNvPr id="166" name="Google Shape;166;p22"/>
          <p:cNvSpPr txBox="1">
            <a:spLocks noGrp="1"/>
          </p:cNvSpPr>
          <p:nvPr>
            <p:ph type="title"/>
          </p:nvPr>
        </p:nvSpPr>
        <p:spPr>
          <a:xfrm>
            <a:off x="611613" y="12449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o" sz="2300"/>
              <a:t>Convolutional Neural Network - model selection</a:t>
            </a:r>
            <a:endParaRPr/>
          </a:p>
          <a:p>
            <a:pPr marL="0" lvl="0" indent="0" algn="l" rtl="0">
              <a:spcBef>
                <a:spcPts val="0"/>
              </a:spcBef>
              <a:spcAft>
                <a:spcPts val="0"/>
              </a:spcAft>
              <a:buNone/>
            </a:pPr>
            <a:endParaRPr/>
          </a:p>
          <a:p>
            <a:pPr marL="0" lvl="0" indent="0" algn="l" rtl="0">
              <a:spcBef>
                <a:spcPts val="0"/>
              </a:spcBef>
              <a:spcAft>
                <a:spcPts val="0"/>
              </a:spcAft>
              <a:buNone/>
            </a:pPr>
            <a:endParaRPr sz="2300"/>
          </a:p>
        </p:txBody>
      </p:sp>
      <p:sp>
        <p:nvSpPr>
          <p:cNvPr id="167" name="Google Shape;167;p2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ro"/>
              <a:t>10</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23"/>
          <p:cNvSpPr txBox="1">
            <a:spLocks noGrp="1"/>
          </p:cNvSpPr>
          <p:nvPr>
            <p:ph type="body" idx="1"/>
          </p:nvPr>
        </p:nvSpPr>
        <p:spPr>
          <a:xfrm>
            <a:off x="729450" y="1780100"/>
            <a:ext cx="7797000" cy="70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o" sz="1200"/>
              <a:t>-&gt; A feed-forward convolutional neural network is used. It has 5 principal types of layers: convolution, max pooling, fully connected, dropout and batch normalization. To avoid overfitting there are two dropout layers, first with a value of 0.2 and the second one with 0.5. Batch Normalization was used to allow higher learning rates.</a:t>
            </a:r>
            <a:endParaRPr sz="1200"/>
          </a:p>
          <a:p>
            <a:pPr marL="0" lvl="0" indent="0" algn="l" rtl="0">
              <a:spcBef>
                <a:spcPts val="1600"/>
              </a:spcBef>
              <a:spcAft>
                <a:spcPts val="1600"/>
              </a:spcAft>
              <a:buNone/>
            </a:pPr>
            <a:endParaRPr sz="1200"/>
          </a:p>
        </p:txBody>
      </p:sp>
      <p:sp>
        <p:nvSpPr>
          <p:cNvPr id="173" name="Google Shape;173;p23"/>
          <p:cNvSpPr txBox="1">
            <a:spLocks noGrp="1"/>
          </p:cNvSpPr>
          <p:nvPr>
            <p:ph type="title"/>
          </p:nvPr>
        </p:nvSpPr>
        <p:spPr>
          <a:xfrm>
            <a:off x="611613" y="12449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o" sz="2300"/>
              <a:t>Convolutional Neural Network - architecture</a:t>
            </a:r>
            <a:endParaRPr/>
          </a:p>
          <a:p>
            <a:pPr marL="0" lvl="0" indent="0" algn="l" rtl="0">
              <a:spcBef>
                <a:spcPts val="0"/>
              </a:spcBef>
              <a:spcAft>
                <a:spcPts val="0"/>
              </a:spcAft>
              <a:buNone/>
            </a:pPr>
            <a:endParaRPr/>
          </a:p>
          <a:p>
            <a:pPr marL="0" lvl="0" indent="0" algn="l" rtl="0">
              <a:spcBef>
                <a:spcPts val="0"/>
              </a:spcBef>
              <a:spcAft>
                <a:spcPts val="0"/>
              </a:spcAft>
              <a:buNone/>
            </a:pPr>
            <a:endParaRPr sz="2300"/>
          </a:p>
        </p:txBody>
      </p:sp>
      <p:sp>
        <p:nvSpPr>
          <p:cNvPr id="174" name="Google Shape;174;p2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ro"/>
              <a:t>11</a:t>
            </a:fld>
            <a:endParaRPr/>
          </a:p>
        </p:txBody>
      </p:sp>
      <p:pic>
        <p:nvPicPr>
          <p:cNvPr id="175" name="Google Shape;175;p23"/>
          <p:cNvPicPr preferRelativeResize="0"/>
          <p:nvPr/>
        </p:nvPicPr>
        <p:blipFill>
          <a:blip r:embed="rId3">
            <a:alphaModFix/>
          </a:blip>
          <a:stretch>
            <a:fillRect/>
          </a:stretch>
        </p:blipFill>
        <p:spPr>
          <a:xfrm>
            <a:off x="1096850" y="2527400"/>
            <a:ext cx="7062201" cy="257745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2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o" sz="2300"/>
              <a:t>Convolutional Neural Network - architecture</a:t>
            </a:r>
            <a:endParaRPr sz="2300"/>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sz="2300"/>
          </a:p>
          <a:p>
            <a:pPr marL="0" lvl="0" indent="0" algn="l" rtl="0">
              <a:spcBef>
                <a:spcPts val="0"/>
              </a:spcBef>
              <a:spcAft>
                <a:spcPts val="0"/>
              </a:spcAft>
              <a:buNone/>
            </a:pPr>
            <a:endParaRPr sz="2300"/>
          </a:p>
        </p:txBody>
      </p:sp>
      <p:sp>
        <p:nvSpPr>
          <p:cNvPr id="181" name="Google Shape;181;p24"/>
          <p:cNvSpPr txBox="1">
            <a:spLocks noGrp="1"/>
          </p:cNvSpPr>
          <p:nvPr>
            <p:ph type="body" idx="1"/>
          </p:nvPr>
        </p:nvSpPr>
        <p:spPr>
          <a:xfrm>
            <a:off x="727650" y="1822525"/>
            <a:ext cx="7688700" cy="226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o" sz="1200"/>
              <a:t>-&gt; The activation function for the last layer is Sigmoid, which replaces the classic Softmax. The loss used is a binary cross-entropy, so the problem becomes a classification of type one versus all.</a:t>
            </a:r>
            <a:endParaRPr sz="1200"/>
          </a:p>
          <a:p>
            <a:pPr marL="0" lvl="0" indent="0" algn="l" rtl="0">
              <a:spcBef>
                <a:spcPts val="1600"/>
              </a:spcBef>
              <a:spcAft>
                <a:spcPts val="0"/>
              </a:spcAft>
              <a:buNone/>
            </a:pPr>
            <a:r>
              <a:rPr lang="ro" sz="1200"/>
              <a:t>-&gt; It turns out that the prediction is no longer represented by a probability distribution with the sum equal to 1, instead each class can has a probability between 0 and 1.</a:t>
            </a:r>
            <a:endParaRPr sz="1200"/>
          </a:p>
          <a:p>
            <a:pPr marL="0" lvl="0" indent="0" algn="l" rtl="0">
              <a:spcBef>
                <a:spcPts val="1600"/>
              </a:spcBef>
              <a:spcAft>
                <a:spcPts val="0"/>
              </a:spcAft>
              <a:buNone/>
            </a:pPr>
            <a:r>
              <a:rPr lang="ro" sz="1200"/>
              <a:t>-&gt; A prediction is considered correct if the highest probability out of the 5 is greater than 99%.</a:t>
            </a:r>
            <a:endParaRPr sz="1200"/>
          </a:p>
          <a:p>
            <a:pPr marL="0" lvl="0" indent="0" algn="l" rtl="0">
              <a:spcBef>
                <a:spcPts val="1600"/>
              </a:spcBef>
              <a:spcAft>
                <a:spcPts val="1600"/>
              </a:spcAft>
              <a:buNone/>
            </a:pPr>
            <a:r>
              <a:rPr lang="ro" sz="1200"/>
              <a:t>-&gt; The network has just 89,381 parameters compared to similar networks like MobileNetV2 that has 3.4 millions.</a:t>
            </a:r>
            <a:endParaRPr sz="1200"/>
          </a:p>
        </p:txBody>
      </p:sp>
      <p:sp>
        <p:nvSpPr>
          <p:cNvPr id="182" name="Google Shape;182;p2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ro"/>
              <a:t>12</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2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o"/>
              <a:t>Network training</a:t>
            </a:r>
            <a:endParaRPr/>
          </a:p>
        </p:txBody>
      </p:sp>
      <p:sp>
        <p:nvSpPr>
          <p:cNvPr id="188" name="Google Shape;188;p25"/>
          <p:cNvSpPr txBox="1">
            <a:spLocks noGrp="1"/>
          </p:cNvSpPr>
          <p:nvPr>
            <p:ph type="body" idx="1"/>
          </p:nvPr>
        </p:nvSpPr>
        <p:spPr>
          <a:xfrm>
            <a:off x="760775" y="1928500"/>
            <a:ext cx="7688700" cy="226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o" sz="1200"/>
              <a:t>-&gt; For training the best results were obtained using a batch of 16 images and the Adam optimizer. The learning rate was set to 3e-5 and was decayed by 2% from each current value. </a:t>
            </a:r>
            <a:endParaRPr sz="1200"/>
          </a:p>
          <a:p>
            <a:pPr marL="0" lvl="0" indent="0" algn="l" rtl="0">
              <a:spcBef>
                <a:spcPts val="1600"/>
              </a:spcBef>
              <a:spcAft>
                <a:spcPts val="0"/>
              </a:spcAft>
              <a:buNone/>
            </a:pPr>
            <a:r>
              <a:rPr lang="ro" sz="1200"/>
              <a:t>-&gt; Overfitting was eliminated by using dropout layers and by monitoring the monotony of the loss function and using the early stopping technique.</a:t>
            </a:r>
            <a:endParaRPr sz="1200"/>
          </a:p>
          <a:p>
            <a:pPr marL="0" lvl="0" indent="0" algn="l" rtl="0">
              <a:spcBef>
                <a:spcPts val="1600"/>
              </a:spcBef>
              <a:spcAft>
                <a:spcPts val="0"/>
              </a:spcAft>
              <a:buNone/>
            </a:pPr>
            <a:r>
              <a:rPr lang="ro" sz="1200"/>
              <a:t>-&gt; The results obtained after 100 epochs are: - 96.24% accuracy for the train dataset</a:t>
            </a:r>
            <a:endParaRPr sz="1200"/>
          </a:p>
          <a:p>
            <a:pPr marL="0" lvl="0" indent="0" algn="l" rtl="0">
              <a:spcBef>
                <a:spcPts val="0"/>
              </a:spcBef>
              <a:spcAft>
                <a:spcPts val="0"/>
              </a:spcAft>
              <a:buNone/>
            </a:pPr>
            <a:r>
              <a:rPr lang="ro" sz="1200"/>
              <a:t>                                                                                                      - 95.85% accuracy for the test dataset</a:t>
            </a:r>
            <a:endParaRPr sz="1200"/>
          </a:p>
        </p:txBody>
      </p:sp>
      <p:sp>
        <p:nvSpPr>
          <p:cNvPr id="189" name="Google Shape;189;p2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ro"/>
              <a:t>13</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26"/>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o"/>
              <a:t>Model conversion for inference in C++</a:t>
            </a:r>
            <a:endParaRPr/>
          </a:p>
        </p:txBody>
      </p:sp>
      <p:sp>
        <p:nvSpPr>
          <p:cNvPr id="195" name="Google Shape;195;p26"/>
          <p:cNvSpPr txBox="1">
            <a:spLocks noGrp="1"/>
          </p:cNvSpPr>
          <p:nvPr>
            <p:ph type="body" idx="1"/>
          </p:nvPr>
        </p:nvSpPr>
        <p:spPr>
          <a:xfrm>
            <a:off x="727650" y="1853850"/>
            <a:ext cx="7688700" cy="2086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o" sz="1200"/>
              <a:t>-&gt; Because the model will be used in a module written in C++, a conversion is needed.</a:t>
            </a:r>
            <a:endParaRPr sz="1200"/>
          </a:p>
          <a:p>
            <a:pPr marL="0" lvl="0" indent="0" algn="l" rtl="0">
              <a:spcBef>
                <a:spcPts val="1600"/>
              </a:spcBef>
              <a:spcAft>
                <a:spcPts val="0"/>
              </a:spcAft>
              <a:buNone/>
            </a:pPr>
            <a:r>
              <a:rPr lang="ro" sz="1200"/>
              <a:t>-&gt; Initially the model is saved in H5 format which is then converted to JSON format using the Frugally-Deep library.</a:t>
            </a:r>
            <a:endParaRPr sz="1200"/>
          </a:p>
          <a:p>
            <a:pPr marL="0" lvl="0" indent="0" algn="l" rtl="0">
              <a:spcBef>
                <a:spcPts val="1600"/>
              </a:spcBef>
              <a:spcAft>
                <a:spcPts val="0"/>
              </a:spcAft>
              <a:buNone/>
            </a:pPr>
            <a:r>
              <a:rPr lang="ro" sz="1200"/>
              <a:t>-&gt; The new model is easy to use in a C ++ code because it only needs 4 header-only libraries to make a prediction based on it.</a:t>
            </a:r>
            <a:endParaRPr sz="1200"/>
          </a:p>
          <a:p>
            <a:pPr marL="0" lvl="0" indent="0" algn="l" rtl="0">
              <a:spcBef>
                <a:spcPts val="1600"/>
              </a:spcBef>
              <a:spcAft>
                <a:spcPts val="1600"/>
              </a:spcAft>
              <a:buNone/>
            </a:pPr>
            <a:r>
              <a:rPr lang="ro" sz="1200"/>
              <a:t>-&gt;Due to the conversion the inference time increases by about 128%.</a:t>
            </a:r>
            <a:endParaRPr sz="1200"/>
          </a:p>
        </p:txBody>
      </p:sp>
      <p:pic>
        <p:nvPicPr>
          <p:cNvPr id="196" name="Google Shape;196;p26"/>
          <p:cNvPicPr preferRelativeResize="0"/>
          <p:nvPr/>
        </p:nvPicPr>
        <p:blipFill>
          <a:blip r:embed="rId3">
            <a:alphaModFix/>
          </a:blip>
          <a:stretch>
            <a:fillRect/>
          </a:stretch>
        </p:blipFill>
        <p:spPr>
          <a:xfrm>
            <a:off x="2902825" y="3940650"/>
            <a:ext cx="3341950" cy="722575"/>
          </a:xfrm>
          <a:prstGeom prst="rect">
            <a:avLst/>
          </a:prstGeom>
          <a:noFill/>
          <a:ln>
            <a:noFill/>
          </a:ln>
        </p:spPr>
      </p:pic>
      <p:sp>
        <p:nvSpPr>
          <p:cNvPr id="197" name="Google Shape;197;p2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ro"/>
              <a:t>14</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96"/>
                                        </p:tgtEl>
                                        <p:attrNameLst>
                                          <p:attrName>style.visibility</p:attrName>
                                        </p:attrNameLst>
                                      </p:cBhvr>
                                      <p:to>
                                        <p:strVal val="visible"/>
                                      </p:to>
                                    </p:set>
                                    <p:animEffect transition="in" filter="fade">
                                      <p:cBhvr>
                                        <p:cTn id="7" dur="400"/>
                                        <p:tgtEl>
                                          <p:spTgt spid="1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27"/>
          <p:cNvSpPr txBox="1">
            <a:spLocks noGrp="1"/>
          </p:cNvSpPr>
          <p:nvPr>
            <p:ph type="title"/>
          </p:nvPr>
        </p:nvSpPr>
        <p:spPr>
          <a:xfrm>
            <a:off x="7276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o"/>
              <a:t>Pipeline</a:t>
            </a:r>
            <a:endParaRPr/>
          </a:p>
        </p:txBody>
      </p:sp>
      <p:sp>
        <p:nvSpPr>
          <p:cNvPr id="203" name="Google Shape;203;p27"/>
          <p:cNvSpPr txBox="1">
            <a:spLocks noGrp="1"/>
          </p:cNvSpPr>
          <p:nvPr>
            <p:ph type="body" idx="1"/>
          </p:nvPr>
        </p:nvSpPr>
        <p:spPr>
          <a:xfrm>
            <a:off x="727650" y="1853850"/>
            <a:ext cx="6207600" cy="2030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o" sz="1200"/>
              <a:t>-&gt; Images are taken by the camera or from a local folder. The two preprocessing steps are applied in parallel, after which the extracted ROIs are processed and then classified.</a:t>
            </a:r>
            <a:endParaRPr sz="1200"/>
          </a:p>
          <a:p>
            <a:pPr marL="0" lvl="0" indent="0" algn="l" rtl="0">
              <a:spcBef>
                <a:spcPts val="1600"/>
              </a:spcBef>
              <a:spcAft>
                <a:spcPts val="0"/>
              </a:spcAft>
              <a:buNone/>
            </a:pPr>
            <a:r>
              <a:rPr lang="ro" sz="1200"/>
              <a:t>-&gt; Finally, the distance to the sign is measured and depending on the detected traffic sign, a message is sent to the Nucleo microcontroller, which will perform a specific action. </a:t>
            </a:r>
            <a:endParaRPr sz="1200"/>
          </a:p>
          <a:p>
            <a:pPr marL="0" lvl="0" indent="0" algn="l" rtl="0">
              <a:spcBef>
                <a:spcPts val="1600"/>
              </a:spcBef>
              <a:spcAft>
                <a:spcPts val="0"/>
              </a:spcAft>
              <a:buNone/>
            </a:pPr>
            <a:r>
              <a:rPr lang="ro" sz="1200"/>
              <a:t>-&gt; The two preprocessing steps have 2 common operations:</a:t>
            </a:r>
            <a:endParaRPr sz="1200"/>
          </a:p>
          <a:p>
            <a:pPr marL="0" lvl="0" indent="457200" algn="l" rtl="0">
              <a:spcBef>
                <a:spcPts val="0"/>
              </a:spcBef>
              <a:spcAft>
                <a:spcPts val="0"/>
              </a:spcAft>
              <a:buNone/>
            </a:pPr>
            <a:r>
              <a:rPr lang="ro" sz="1200"/>
              <a:t>- resize to 640x480 pixels</a:t>
            </a:r>
            <a:endParaRPr sz="1200"/>
          </a:p>
          <a:p>
            <a:pPr marL="0" lvl="0" indent="457200" algn="l" rtl="0">
              <a:spcBef>
                <a:spcPts val="0"/>
              </a:spcBef>
              <a:spcAft>
                <a:spcPts val="0"/>
              </a:spcAft>
              <a:buNone/>
            </a:pPr>
            <a:r>
              <a:rPr lang="ro" sz="1200"/>
              <a:t>- Gamma compression for highlighting details</a:t>
            </a:r>
            <a:endParaRPr sz="1200"/>
          </a:p>
        </p:txBody>
      </p:sp>
      <p:pic>
        <p:nvPicPr>
          <p:cNvPr id="204" name="Google Shape;204;p27"/>
          <p:cNvPicPr preferRelativeResize="0"/>
          <p:nvPr/>
        </p:nvPicPr>
        <p:blipFill>
          <a:blip r:embed="rId3">
            <a:alphaModFix/>
          </a:blip>
          <a:stretch>
            <a:fillRect/>
          </a:stretch>
        </p:blipFill>
        <p:spPr>
          <a:xfrm>
            <a:off x="6909350" y="556225"/>
            <a:ext cx="1889500" cy="4193633"/>
          </a:xfrm>
          <a:prstGeom prst="rect">
            <a:avLst/>
          </a:prstGeom>
          <a:noFill/>
          <a:ln>
            <a:noFill/>
          </a:ln>
        </p:spPr>
      </p:pic>
      <p:pic>
        <p:nvPicPr>
          <p:cNvPr id="205" name="Google Shape;205;p27"/>
          <p:cNvPicPr preferRelativeResize="0"/>
          <p:nvPr/>
        </p:nvPicPr>
        <p:blipFill>
          <a:blip r:embed="rId4">
            <a:alphaModFix/>
          </a:blip>
          <a:stretch>
            <a:fillRect/>
          </a:stretch>
        </p:blipFill>
        <p:spPr>
          <a:xfrm>
            <a:off x="4572002" y="3917300"/>
            <a:ext cx="983900" cy="832539"/>
          </a:xfrm>
          <a:prstGeom prst="rect">
            <a:avLst/>
          </a:prstGeom>
          <a:noFill/>
          <a:ln>
            <a:noFill/>
          </a:ln>
        </p:spPr>
      </p:pic>
      <p:pic>
        <p:nvPicPr>
          <p:cNvPr id="206" name="Google Shape;206;p27"/>
          <p:cNvPicPr preferRelativeResize="0"/>
          <p:nvPr/>
        </p:nvPicPr>
        <p:blipFill>
          <a:blip r:embed="rId5">
            <a:alphaModFix/>
          </a:blip>
          <a:stretch>
            <a:fillRect/>
          </a:stretch>
        </p:blipFill>
        <p:spPr>
          <a:xfrm>
            <a:off x="5606002" y="3918500"/>
            <a:ext cx="983900" cy="830150"/>
          </a:xfrm>
          <a:prstGeom prst="rect">
            <a:avLst/>
          </a:prstGeom>
          <a:noFill/>
          <a:ln>
            <a:noFill/>
          </a:ln>
        </p:spPr>
      </p:pic>
      <p:sp>
        <p:nvSpPr>
          <p:cNvPr id="207" name="Google Shape;207;p2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ro"/>
              <a:t>15</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04"/>
                                        </p:tgtEl>
                                        <p:attrNameLst>
                                          <p:attrName>style.visibility</p:attrName>
                                        </p:attrNameLst>
                                      </p:cBhvr>
                                      <p:to>
                                        <p:strVal val="visible"/>
                                      </p:to>
                                    </p:set>
                                    <p:animEffect transition="in" filter="fade">
                                      <p:cBhvr>
                                        <p:cTn id="7" dur="400"/>
                                        <p:tgtEl>
                                          <p:spTgt spid="204"/>
                                        </p:tgtEl>
                                      </p:cBhvr>
                                    </p:animEffect>
                                  </p:childTnLst>
                                </p:cTn>
                              </p:par>
                            </p:childTnLst>
                          </p:cTn>
                        </p:par>
                        <p:par>
                          <p:cTn id="8" fill="hold">
                            <p:stCondLst>
                              <p:cond delay="400"/>
                            </p:stCondLst>
                            <p:childTnLst>
                              <p:par>
                                <p:cTn id="9" presetID="10" presetClass="entr" presetSubtype="0" fill="hold" nodeType="afterEffect">
                                  <p:stCondLst>
                                    <p:cond delay="0"/>
                                  </p:stCondLst>
                                  <p:childTnLst>
                                    <p:set>
                                      <p:cBhvr>
                                        <p:cTn id="10" dur="1" fill="hold">
                                          <p:stCondLst>
                                            <p:cond delay="0"/>
                                          </p:stCondLst>
                                        </p:cTn>
                                        <p:tgtEl>
                                          <p:spTgt spid="205"/>
                                        </p:tgtEl>
                                        <p:attrNameLst>
                                          <p:attrName>style.visibility</p:attrName>
                                        </p:attrNameLst>
                                      </p:cBhvr>
                                      <p:to>
                                        <p:strVal val="visible"/>
                                      </p:to>
                                    </p:set>
                                    <p:animEffect transition="in" filter="fade">
                                      <p:cBhvr>
                                        <p:cTn id="11" dur="400"/>
                                        <p:tgtEl>
                                          <p:spTgt spid="205"/>
                                        </p:tgtEl>
                                      </p:cBhvr>
                                    </p:animEffect>
                                  </p:childTnLst>
                                </p:cTn>
                              </p:par>
                            </p:childTnLst>
                          </p:cTn>
                        </p:par>
                        <p:par>
                          <p:cTn id="12" fill="hold">
                            <p:stCondLst>
                              <p:cond delay="800"/>
                            </p:stCondLst>
                            <p:childTnLst>
                              <p:par>
                                <p:cTn id="13" presetID="10" presetClass="entr" presetSubtype="0" fill="hold" nodeType="afterEffect">
                                  <p:stCondLst>
                                    <p:cond delay="0"/>
                                  </p:stCondLst>
                                  <p:childTnLst>
                                    <p:set>
                                      <p:cBhvr>
                                        <p:cTn id="14" dur="1" fill="hold">
                                          <p:stCondLst>
                                            <p:cond delay="0"/>
                                          </p:stCondLst>
                                        </p:cTn>
                                        <p:tgtEl>
                                          <p:spTgt spid="206"/>
                                        </p:tgtEl>
                                        <p:attrNameLst>
                                          <p:attrName>style.visibility</p:attrName>
                                        </p:attrNameLst>
                                      </p:cBhvr>
                                      <p:to>
                                        <p:strVal val="visible"/>
                                      </p:to>
                                    </p:set>
                                    <p:animEffect transition="in" filter="fade">
                                      <p:cBhvr>
                                        <p:cTn id="15" dur="400"/>
                                        <p:tgtEl>
                                          <p:spTgt spid="2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28"/>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o"/>
              <a:t>Preprocessing 1</a:t>
            </a:r>
            <a:endParaRPr/>
          </a:p>
        </p:txBody>
      </p:sp>
      <p:sp>
        <p:nvSpPr>
          <p:cNvPr id="213" name="Google Shape;213;p28"/>
          <p:cNvSpPr txBox="1">
            <a:spLocks noGrp="1"/>
          </p:cNvSpPr>
          <p:nvPr>
            <p:ph type="body" idx="1"/>
          </p:nvPr>
        </p:nvSpPr>
        <p:spPr>
          <a:xfrm>
            <a:off x="727650" y="1853850"/>
            <a:ext cx="7688700" cy="226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o" sz="1200"/>
              <a:t>-&gt; This preprocessing pipeline has as input the initial image and generates a picture with the edges of the objects.</a:t>
            </a:r>
            <a:endParaRPr sz="1200"/>
          </a:p>
          <a:p>
            <a:pPr marL="0" lvl="0" indent="0" algn="l" rtl="0">
              <a:spcBef>
                <a:spcPts val="1600"/>
              </a:spcBef>
              <a:spcAft>
                <a:spcPts val="1600"/>
              </a:spcAft>
              <a:buNone/>
            </a:pPr>
            <a:r>
              <a:rPr lang="ro" sz="1200"/>
              <a:t>-&gt; In the resulting image the pillars of the traffic signs will be detected.</a:t>
            </a:r>
            <a:endParaRPr sz="1200"/>
          </a:p>
        </p:txBody>
      </p:sp>
      <p:pic>
        <p:nvPicPr>
          <p:cNvPr id="214" name="Google Shape;214;p28"/>
          <p:cNvPicPr preferRelativeResize="0"/>
          <p:nvPr/>
        </p:nvPicPr>
        <p:blipFill>
          <a:blip r:embed="rId3">
            <a:alphaModFix/>
          </a:blip>
          <a:stretch>
            <a:fillRect/>
          </a:stretch>
        </p:blipFill>
        <p:spPr>
          <a:xfrm>
            <a:off x="1326425" y="2644200"/>
            <a:ext cx="6491149" cy="2306100"/>
          </a:xfrm>
          <a:prstGeom prst="rect">
            <a:avLst/>
          </a:prstGeom>
          <a:noFill/>
          <a:ln>
            <a:noFill/>
          </a:ln>
        </p:spPr>
      </p:pic>
      <p:sp>
        <p:nvSpPr>
          <p:cNvPr id="215" name="Google Shape;215;p2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ro"/>
              <a:t>16</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14"/>
                                        </p:tgtEl>
                                        <p:attrNameLst>
                                          <p:attrName>style.visibility</p:attrName>
                                        </p:attrNameLst>
                                      </p:cBhvr>
                                      <p:to>
                                        <p:strVal val="visible"/>
                                      </p:to>
                                    </p:set>
                                    <p:animEffect transition="in" filter="fade">
                                      <p:cBhvr>
                                        <p:cTn id="7" dur="400"/>
                                        <p:tgtEl>
                                          <p:spTgt spid="2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29"/>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o"/>
              <a:t>Preprocessing 1 - steps</a:t>
            </a:r>
            <a:endParaRPr/>
          </a:p>
          <a:p>
            <a:pPr marL="0" lvl="0" indent="0" algn="l" rtl="0">
              <a:spcBef>
                <a:spcPts val="0"/>
              </a:spcBef>
              <a:spcAft>
                <a:spcPts val="0"/>
              </a:spcAft>
              <a:buNone/>
            </a:pPr>
            <a:endParaRPr/>
          </a:p>
        </p:txBody>
      </p:sp>
      <p:sp>
        <p:nvSpPr>
          <p:cNvPr id="221" name="Google Shape;221;p29"/>
          <p:cNvSpPr txBox="1">
            <a:spLocks noGrp="1"/>
          </p:cNvSpPr>
          <p:nvPr>
            <p:ph type="body" idx="1"/>
          </p:nvPr>
        </p:nvSpPr>
        <p:spPr>
          <a:xfrm>
            <a:off x="729450" y="1853850"/>
            <a:ext cx="7688700" cy="285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o" sz="1200"/>
              <a:t>-&gt; After gamma correction, the following steps are applied:</a:t>
            </a:r>
            <a:endParaRPr sz="1200"/>
          </a:p>
          <a:p>
            <a:pPr marL="0" lvl="0" indent="457200" algn="l" rtl="0">
              <a:spcBef>
                <a:spcPts val="1600"/>
              </a:spcBef>
              <a:spcAft>
                <a:spcPts val="0"/>
              </a:spcAft>
              <a:buNone/>
            </a:pPr>
            <a:r>
              <a:rPr lang="ro" sz="1200"/>
              <a:t>- Convert BGR color space to grayscale.</a:t>
            </a:r>
            <a:endParaRPr sz="1200"/>
          </a:p>
          <a:p>
            <a:pPr marL="457200" lvl="0" indent="0" algn="l" rtl="0">
              <a:spcBef>
                <a:spcPts val="1600"/>
              </a:spcBef>
              <a:spcAft>
                <a:spcPts val="0"/>
              </a:spcAft>
              <a:buNone/>
            </a:pPr>
            <a:r>
              <a:rPr lang="ro" sz="1200"/>
              <a:t>- Blur the image with a 5x5 Gaussian filter, with this low-pass filter the weak edges are blurred.</a:t>
            </a:r>
            <a:endParaRPr sz="1200"/>
          </a:p>
          <a:p>
            <a:pPr marL="457200" lvl="0" indent="0" algn="l" rtl="0">
              <a:spcBef>
                <a:spcPts val="1600"/>
              </a:spcBef>
              <a:spcAft>
                <a:spcPts val="0"/>
              </a:spcAft>
              <a:buNone/>
            </a:pPr>
            <a:r>
              <a:rPr lang="ro" sz="1200"/>
              <a:t>- Apply the Canny filter adaptively for each frame, the threshold value is the same as the threshold value used by the binarization with the Otsu method [2].</a:t>
            </a:r>
            <a:endParaRPr sz="1200"/>
          </a:p>
          <a:p>
            <a:pPr marL="457200" lvl="0" indent="0" algn="l" rtl="0">
              <a:spcBef>
                <a:spcPts val="1600"/>
              </a:spcBef>
              <a:spcAft>
                <a:spcPts val="0"/>
              </a:spcAft>
              <a:buNone/>
            </a:pPr>
            <a:r>
              <a:rPr lang="ro" sz="1200"/>
              <a:t>- The last step is the application of dilation with 3x3 size to thicken the segments that must be extracted from the image to recognize the pillar.</a:t>
            </a:r>
            <a:endParaRPr sz="1200"/>
          </a:p>
          <a:p>
            <a:pPr marL="457200" lvl="0" indent="0" algn="l" rtl="0">
              <a:spcBef>
                <a:spcPts val="1600"/>
              </a:spcBef>
              <a:spcAft>
                <a:spcPts val="0"/>
              </a:spcAft>
              <a:buNone/>
            </a:pPr>
            <a:endParaRPr sz="1200"/>
          </a:p>
          <a:p>
            <a:pPr marL="0" lvl="0" indent="0" algn="l" rtl="0">
              <a:spcBef>
                <a:spcPts val="1600"/>
              </a:spcBef>
              <a:spcAft>
                <a:spcPts val="0"/>
              </a:spcAft>
              <a:buNone/>
            </a:pPr>
            <a:endParaRPr sz="1200">
              <a:solidFill>
                <a:srgbClr val="000000"/>
              </a:solidFill>
              <a:latin typeface="Arial"/>
              <a:ea typeface="Arial"/>
              <a:cs typeface="Arial"/>
              <a:sym typeface="Arial"/>
            </a:endParaRPr>
          </a:p>
          <a:p>
            <a:pPr marL="0" lvl="0" indent="0" algn="l" rtl="0">
              <a:spcBef>
                <a:spcPts val="1600"/>
              </a:spcBef>
              <a:spcAft>
                <a:spcPts val="1600"/>
              </a:spcAft>
              <a:buNone/>
            </a:pPr>
            <a:endParaRPr sz="1200"/>
          </a:p>
        </p:txBody>
      </p:sp>
      <p:sp>
        <p:nvSpPr>
          <p:cNvPr id="222" name="Google Shape;222;p29"/>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ro"/>
              <a:t>17</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30"/>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o"/>
              <a:t>Preprocessing 1 - visualization</a:t>
            </a:r>
            <a:endParaRPr/>
          </a:p>
        </p:txBody>
      </p:sp>
      <p:sp>
        <p:nvSpPr>
          <p:cNvPr id="228" name="Google Shape;228;p30"/>
          <p:cNvSpPr txBox="1">
            <a:spLocks noGrp="1"/>
          </p:cNvSpPr>
          <p:nvPr>
            <p:ph type="body" idx="1"/>
          </p:nvPr>
        </p:nvSpPr>
        <p:spPr>
          <a:xfrm>
            <a:off x="632400" y="4464150"/>
            <a:ext cx="7688700" cy="336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ro" sz="1200"/>
              <a:t>Initial image                                                                                                                   Enhanced image</a:t>
            </a:r>
            <a:endParaRPr sz="1200"/>
          </a:p>
        </p:txBody>
      </p:sp>
      <p:pic>
        <p:nvPicPr>
          <p:cNvPr id="229" name="Google Shape;229;p30"/>
          <p:cNvPicPr preferRelativeResize="0"/>
          <p:nvPr/>
        </p:nvPicPr>
        <p:blipFill>
          <a:blip r:embed="rId3">
            <a:alphaModFix/>
          </a:blip>
          <a:stretch>
            <a:fillRect/>
          </a:stretch>
        </p:blipFill>
        <p:spPr>
          <a:xfrm>
            <a:off x="729450" y="1853850"/>
            <a:ext cx="3473084" cy="2610300"/>
          </a:xfrm>
          <a:prstGeom prst="rect">
            <a:avLst/>
          </a:prstGeom>
          <a:noFill/>
          <a:ln>
            <a:noFill/>
          </a:ln>
        </p:spPr>
      </p:pic>
      <p:pic>
        <p:nvPicPr>
          <p:cNvPr id="230" name="Google Shape;230;p30"/>
          <p:cNvPicPr preferRelativeResize="0"/>
          <p:nvPr/>
        </p:nvPicPr>
        <p:blipFill>
          <a:blip r:embed="rId4">
            <a:alphaModFix/>
          </a:blip>
          <a:stretch>
            <a:fillRect/>
          </a:stretch>
        </p:blipFill>
        <p:spPr>
          <a:xfrm>
            <a:off x="4930250" y="1853850"/>
            <a:ext cx="3473076" cy="2592889"/>
          </a:xfrm>
          <a:prstGeom prst="rect">
            <a:avLst/>
          </a:prstGeom>
          <a:noFill/>
          <a:ln>
            <a:noFill/>
          </a:ln>
        </p:spPr>
      </p:pic>
      <p:sp>
        <p:nvSpPr>
          <p:cNvPr id="231" name="Google Shape;231;p30"/>
          <p:cNvSpPr txBox="1"/>
          <p:nvPr/>
        </p:nvSpPr>
        <p:spPr>
          <a:xfrm>
            <a:off x="4347850" y="1853850"/>
            <a:ext cx="437100" cy="259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ro" sz="1900">
                <a:latin typeface="Lato"/>
                <a:ea typeface="Lato"/>
                <a:cs typeface="Lato"/>
                <a:sym typeface="Lato"/>
              </a:rPr>
              <a:t>  </a:t>
            </a:r>
            <a:endParaRPr sz="1900">
              <a:latin typeface="Lato"/>
              <a:ea typeface="Lato"/>
              <a:cs typeface="Lato"/>
              <a:sym typeface="Lato"/>
            </a:endParaRPr>
          </a:p>
          <a:p>
            <a:pPr marL="0" lvl="0" indent="0" algn="l" rtl="0">
              <a:spcBef>
                <a:spcPts val="0"/>
              </a:spcBef>
              <a:spcAft>
                <a:spcPts val="0"/>
              </a:spcAft>
              <a:buNone/>
            </a:pPr>
            <a:endParaRPr sz="1900">
              <a:latin typeface="Lato"/>
              <a:ea typeface="Lato"/>
              <a:cs typeface="Lato"/>
              <a:sym typeface="Lato"/>
            </a:endParaRPr>
          </a:p>
          <a:p>
            <a:pPr marL="0" lvl="0" indent="0" algn="l" rtl="0">
              <a:spcBef>
                <a:spcPts val="0"/>
              </a:spcBef>
              <a:spcAft>
                <a:spcPts val="0"/>
              </a:spcAft>
              <a:buNone/>
            </a:pPr>
            <a:endParaRPr sz="1900">
              <a:latin typeface="Lato"/>
              <a:ea typeface="Lato"/>
              <a:cs typeface="Lato"/>
              <a:sym typeface="Lato"/>
            </a:endParaRPr>
          </a:p>
          <a:p>
            <a:pPr marL="0" lvl="0" indent="0" algn="l" rtl="0">
              <a:spcBef>
                <a:spcPts val="0"/>
              </a:spcBef>
              <a:spcAft>
                <a:spcPts val="0"/>
              </a:spcAft>
              <a:buNone/>
            </a:pPr>
            <a:endParaRPr sz="1900">
              <a:latin typeface="Lato"/>
              <a:ea typeface="Lato"/>
              <a:cs typeface="Lato"/>
              <a:sym typeface="Lato"/>
            </a:endParaRPr>
          </a:p>
          <a:p>
            <a:pPr marL="0" lvl="0" indent="0" algn="l" rtl="0">
              <a:spcBef>
                <a:spcPts val="0"/>
              </a:spcBef>
              <a:spcAft>
                <a:spcPts val="0"/>
              </a:spcAft>
              <a:buNone/>
            </a:pPr>
            <a:r>
              <a:rPr lang="ro" sz="1900">
                <a:latin typeface="Lato"/>
                <a:ea typeface="Lato"/>
                <a:cs typeface="Lato"/>
                <a:sym typeface="Lato"/>
              </a:rPr>
              <a:t>-&gt;</a:t>
            </a:r>
            <a:endParaRPr sz="1900">
              <a:latin typeface="Lato"/>
              <a:ea typeface="Lato"/>
              <a:cs typeface="Lato"/>
              <a:sym typeface="Lato"/>
            </a:endParaRPr>
          </a:p>
        </p:txBody>
      </p:sp>
      <p:sp>
        <p:nvSpPr>
          <p:cNvPr id="232" name="Google Shape;232;p30"/>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ro"/>
              <a:t>18</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29"/>
                                        </p:tgtEl>
                                        <p:attrNameLst>
                                          <p:attrName>style.visibility</p:attrName>
                                        </p:attrNameLst>
                                      </p:cBhvr>
                                      <p:to>
                                        <p:strVal val="visible"/>
                                      </p:to>
                                    </p:set>
                                    <p:animEffect transition="in" filter="fade">
                                      <p:cBhvr>
                                        <p:cTn id="7" dur="400"/>
                                        <p:tgtEl>
                                          <p:spTgt spid="229"/>
                                        </p:tgtEl>
                                      </p:cBhvr>
                                    </p:animEffect>
                                  </p:childTnLst>
                                </p:cTn>
                              </p:par>
                            </p:childTnLst>
                          </p:cTn>
                        </p:par>
                        <p:par>
                          <p:cTn id="8" fill="hold">
                            <p:stCondLst>
                              <p:cond delay="400"/>
                            </p:stCondLst>
                            <p:childTnLst>
                              <p:par>
                                <p:cTn id="9" presetID="10" presetClass="entr" presetSubtype="0" fill="hold" nodeType="afterEffect">
                                  <p:stCondLst>
                                    <p:cond delay="0"/>
                                  </p:stCondLst>
                                  <p:childTnLst>
                                    <p:set>
                                      <p:cBhvr>
                                        <p:cTn id="10" dur="1" fill="hold">
                                          <p:stCondLst>
                                            <p:cond delay="0"/>
                                          </p:stCondLst>
                                        </p:cTn>
                                        <p:tgtEl>
                                          <p:spTgt spid="231"/>
                                        </p:tgtEl>
                                        <p:attrNameLst>
                                          <p:attrName>style.visibility</p:attrName>
                                        </p:attrNameLst>
                                      </p:cBhvr>
                                      <p:to>
                                        <p:strVal val="visible"/>
                                      </p:to>
                                    </p:set>
                                    <p:animEffect transition="in" filter="fade">
                                      <p:cBhvr>
                                        <p:cTn id="11" dur="400"/>
                                        <p:tgtEl>
                                          <p:spTgt spid="231"/>
                                        </p:tgtEl>
                                      </p:cBhvr>
                                    </p:animEffect>
                                  </p:childTnLst>
                                </p:cTn>
                              </p:par>
                            </p:childTnLst>
                          </p:cTn>
                        </p:par>
                        <p:par>
                          <p:cTn id="12" fill="hold">
                            <p:stCondLst>
                              <p:cond delay="800"/>
                            </p:stCondLst>
                            <p:childTnLst>
                              <p:par>
                                <p:cTn id="13" presetID="10" presetClass="entr" presetSubtype="0" fill="hold" nodeType="afterEffect">
                                  <p:stCondLst>
                                    <p:cond delay="0"/>
                                  </p:stCondLst>
                                  <p:childTnLst>
                                    <p:set>
                                      <p:cBhvr>
                                        <p:cTn id="14" dur="1" fill="hold">
                                          <p:stCondLst>
                                            <p:cond delay="0"/>
                                          </p:stCondLst>
                                        </p:cTn>
                                        <p:tgtEl>
                                          <p:spTgt spid="230"/>
                                        </p:tgtEl>
                                        <p:attrNameLst>
                                          <p:attrName>style.visibility</p:attrName>
                                        </p:attrNameLst>
                                      </p:cBhvr>
                                      <p:to>
                                        <p:strVal val="visible"/>
                                      </p:to>
                                    </p:set>
                                    <p:animEffect transition="in" filter="fade">
                                      <p:cBhvr>
                                        <p:cTn id="15" dur="400"/>
                                        <p:tgtEl>
                                          <p:spTgt spid="230"/>
                                        </p:tgtEl>
                                      </p:cBhvr>
                                    </p:animEffect>
                                  </p:childTnLst>
                                </p:cTn>
                              </p:par>
                            </p:childTnLst>
                          </p:cTn>
                        </p:par>
                        <p:par>
                          <p:cTn id="16" fill="hold">
                            <p:stCondLst>
                              <p:cond delay="1200"/>
                            </p:stCondLst>
                            <p:childTnLst>
                              <p:par>
                                <p:cTn id="17" presetID="10" presetClass="entr" presetSubtype="0" fill="hold" nodeType="afterEffect">
                                  <p:stCondLst>
                                    <p:cond delay="0"/>
                                  </p:stCondLst>
                                  <p:childTnLst>
                                    <p:set>
                                      <p:cBhvr>
                                        <p:cTn id="18" dur="1" fill="hold">
                                          <p:stCondLst>
                                            <p:cond delay="0"/>
                                          </p:stCondLst>
                                        </p:cTn>
                                        <p:tgtEl>
                                          <p:spTgt spid="228"/>
                                        </p:tgtEl>
                                        <p:attrNameLst>
                                          <p:attrName>style.visibility</p:attrName>
                                        </p:attrNameLst>
                                      </p:cBhvr>
                                      <p:to>
                                        <p:strVal val="visible"/>
                                      </p:to>
                                    </p:set>
                                    <p:animEffect transition="in" filter="fade">
                                      <p:cBhvr>
                                        <p:cTn id="19" dur="400"/>
                                        <p:tgtEl>
                                          <p:spTgt spid="2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31"/>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o"/>
              <a:t>Preprocessing 1 - visualization</a:t>
            </a:r>
            <a:endParaRPr/>
          </a:p>
          <a:p>
            <a:pPr marL="0" lvl="0" indent="0" algn="l" rtl="0">
              <a:spcBef>
                <a:spcPts val="0"/>
              </a:spcBef>
              <a:spcAft>
                <a:spcPts val="0"/>
              </a:spcAft>
              <a:buNone/>
            </a:pPr>
            <a:endParaRPr/>
          </a:p>
        </p:txBody>
      </p:sp>
      <p:sp>
        <p:nvSpPr>
          <p:cNvPr id="238" name="Google Shape;238;p31"/>
          <p:cNvSpPr txBox="1">
            <a:spLocks noGrp="1"/>
          </p:cNvSpPr>
          <p:nvPr>
            <p:ph type="body" idx="1"/>
          </p:nvPr>
        </p:nvSpPr>
        <p:spPr>
          <a:xfrm>
            <a:off x="643950" y="4462025"/>
            <a:ext cx="7856100" cy="354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ro" sz="1200"/>
              <a:t>Canny edge detector                                                                                                Dilated edges</a:t>
            </a:r>
            <a:endParaRPr sz="1200"/>
          </a:p>
        </p:txBody>
      </p:sp>
      <p:pic>
        <p:nvPicPr>
          <p:cNvPr id="239" name="Google Shape;239;p31"/>
          <p:cNvPicPr preferRelativeResize="0"/>
          <p:nvPr/>
        </p:nvPicPr>
        <p:blipFill>
          <a:blip r:embed="rId3">
            <a:alphaModFix/>
          </a:blip>
          <a:stretch>
            <a:fillRect/>
          </a:stretch>
        </p:blipFill>
        <p:spPr>
          <a:xfrm>
            <a:off x="729450" y="1853850"/>
            <a:ext cx="3474675" cy="2603851"/>
          </a:xfrm>
          <a:prstGeom prst="rect">
            <a:avLst/>
          </a:prstGeom>
          <a:noFill/>
          <a:ln>
            <a:noFill/>
          </a:ln>
        </p:spPr>
      </p:pic>
      <p:pic>
        <p:nvPicPr>
          <p:cNvPr id="240" name="Google Shape;240;p31"/>
          <p:cNvPicPr preferRelativeResize="0"/>
          <p:nvPr/>
        </p:nvPicPr>
        <p:blipFill>
          <a:blip r:embed="rId4">
            <a:alphaModFix/>
          </a:blip>
          <a:stretch>
            <a:fillRect/>
          </a:stretch>
        </p:blipFill>
        <p:spPr>
          <a:xfrm>
            <a:off x="4943475" y="1849525"/>
            <a:ext cx="3474675" cy="2612502"/>
          </a:xfrm>
          <a:prstGeom prst="rect">
            <a:avLst/>
          </a:prstGeom>
          <a:noFill/>
          <a:ln>
            <a:noFill/>
          </a:ln>
        </p:spPr>
      </p:pic>
      <p:sp>
        <p:nvSpPr>
          <p:cNvPr id="241" name="Google Shape;241;p3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ro"/>
              <a:t>19</a:t>
            </a:fld>
            <a:endParaRPr/>
          </a:p>
        </p:txBody>
      </p:sp>
      <p:sp>
        <p:nvSpPr>
          <p:cNvPr id="242" name="Google Shape;242;p31"/>
          <p:cNvSpPr txBox="1"/>
          <p:nvPr/>
        </p:nvSpPr>
        <p:spPr>
          <a:xfrm>
            <a:off x="4347850" y="1853850"/>
            <a:ext cx="437100" cy="259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ro" sz="1900">
                <a:latin typeface="Lato"/>
                <a:ea typeface="Lato"/>
                <a:cs typeface="Lato"/>
                <a:sym typeface="Lato"/>
              </a:rPr>
              <a:t>  </a:t>
            </a:r>
            <a:endParaRPr sz="1900">
              <a:latin typeface="Lato"/>
              <a:ea typeface="Lato"/>
              <a:cs typeface="Lato"/>
              <a:sym typeface="Lato"/>
            </a:endParaRPr>
          </a:p>
          <a:p>
            <a:pPr marL="0" lvl="0" indent="0" algn="l" rtl="0">
              <a:spcBef>
                <a:spcPts val="0"/>
              </a:spcBef>
              <a:spcAft>
                <a:spcPts val="0"/>
              </a:spcAft>
              <a:buNone/>
            </a:pPr>
            <a:endParaRPr sz="1900">
              <a:latin typeface="Lato"/>
              <a:ea typeface="Lato"/>
              <a:cs typeface="Lato"/>
              <a:sym typeface="Lato"/>
            </a:endParaRPr>
          </a:p>
          <a:p>
            <a:pPr marL="0" lvl="0" indent="0" algn="l" rtl="0">
              <a:spcBef>
                <a:spcPts val="0"/>
              </a:spcBef>
              <a:spcAft>
                <a:spcPts val="0"/>
              </a:spcAft>
              <a:buNone/>
            </a:pPr>
            <a:endParaRPr sz="1900">
              <a:latin typeface="Lato"/>
              <a:ea typeface="Lato"/>
              <a:cs typeface="Lato"/>
              <a:sym typeface="Lato"/>
            </a:endParaRPr>
          </a:p>
          <a:p>
            <a:pPr marL="0" lvl="0" indent="0" algn="l" rtl="0">
              <a:spcBef>
                <a:spcPts val="0"/>
              </a:spcBef>
              <a:spcAft>
                <a:spcPts val="0"/>
              </a:spcAft>
              <a:buNone/>
            </a:pPr>
            <a:endParaRPr sz="1900">
              <a:latin typeface="Lato"/>
              <a:ea typeface="Lato"/>
              <a:cs typeface="Lato"/>
              <a:sym typeface="Lato"/>
            </a:endParaRPr>
          </a:p>
          <a:p>
            <a:pPr marL="0" lvl="0" indent="0" algn="l" rtl="0">
              <a:spcBef>
                <a:spcPts val="0"/>
              </a:spcBef>
              <a:spcAft>
                <a:spcPts val="0"/>
              </a:spcAft>
              <a:buNone/>
            </a:pPr>
            <a:r>
              <a:rPr lang="ro" sz="1900">
                <a:latin typeface="Lato"/>
                <a:ea typeface="Lato"/>
                <a:cs typeface="Lato"/>
                <a:sym typeface="Lato"/>
              </a:rPr>
              <a:t>-&gt;</a:t>
            </a:r>
            <a:endParaRPr sz="1900">
              <a:latin typeface="Lato"/>
              <a:ea typeface="Lato"/>
              <a:cs typeface="Lato"/>
              <a:sym typeface="Lat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39"/>
                                        </p:tgtEl>
                                        <p:attrNameLst>
                                          <p:attrName>style.visibility</p:attrName>
                                        </p:attrNameLst>
                                      </p:cBhvr>
                                      <p:to>
                                        <p:strVal val="visible"/>
                                      </p:to>
                                    </p:set>
                                    <p:animEffect transition="in" filter="fade">
                                      <p:cBhvr>
                                        <p:cTn id="7" dur="400"/>
                                        <p:tgtEl>
                                          <p:spTgt spid="239"/>
                                        </p:tgtEl>
                                      </p:cBhvr>
                                    </p:animEffect>
                                  </p:childTnLst>
                                </p:cTn>
                              </p:par>
                            </p:childTnLst>
                          </p:cTn>
                        </p:par>
                        <p:par>
                          <p:cTn id="8" fill="hold">
                            <p:stCondLst>
                              <p:cond delay="400"/>
                            </p:stCondLst>
                            <p:childTnLst>
                              <p:par>
                                <p:cTn id="9" presetID="10" presetClass="entr" presetSubtype="0" fill="hold" nodeType="afterEffect">
                                  <p:stCondLst>
                                    <p:cond delay="0"/>
                                  </p:stCondLst>
                                  <p:childTnLst>
                                    <p:set>
                                      <p:cBhvr>
                                        <p:cTn id="10" dur="1" fill="hold">
                                          <p:stCondLst>
                                            <p:cond delay="0"/>
                                          </p:stCondLst>
                                        </p:cTn>
                                        <p:tgtEl>
                                          <p:spTgt spid="242"/>
                                        </p:tgtEl>
                                        <p:attrNameLst>
                                          <p:attrName>style.visibility</p:attrName>
                                        </p:attrNameLst>
                                      </p:cBhvr>
                                      <p:to>
                                        <p:strVal val="visible"/>
                                      </p:to>
                                    </p:set>
                                    <p:animEffect transition="in" filter="fade">
                                      <p:cBhvr>
                                        <p:cTn id="11" dur="400"/>
                                        <p:tgtEl>
                                          <p:spTgt spid="242"/>
                                        </p:tgtEl>
                                      </p:cBhvr>
                                    </p:animEffect>
                                  </p:childTnLst>
                                </p:cTn>
                              </p:par>
                            </p:childTnLst>
                          </p:cTn>
                        </p:par>
                        <p:par>
                          <p:cTn id="12" fill="hold">
                            <p:stCondLst>
                              <p:cond delay="800"/>
                            </p:stCondLst>
                            <p:childTnLst>
                              <p:par>
                                <p:cTn id="13" presetID="10" presetClass="entr" presetSubtype="0" fill="hold" nodeType="afterEffect">
                                  <p:stCondLst>
                                    <p:cond delay="0"/>
                                  </p:stCondLst>
                                  <p:childTnLst>
                                    <p:set>
                                      <p:cBhvr>
                                        <p:cTn id="14" dur="1" fill="hold">
                                          <p:stCondLst>
                                            <p:cond delay="0"/>
                                          </p:stCondLst>
                                        </p:cTn>
                                        <p:tgtEl>
                                          <p:spTgt spid="240"/>
                                        </p:tgtEl>
                                        <p:attrNameLst>
                                          <p:attrName>style.visibility</p:attrName>
                                        </p:attrNameLst>
                                      </p:cBhvr>
                                      <p:to>
                                        <p:strVal val="visible"/>
                                      </p:to>
                                    </p:set>
                                    <p:animEffect transition="in" filter="fade">
                                      <p:cBhvr>
                                        <p:cTn id="15" dur="400"/>
                                        <p:tgtEl>
                                          <p:spTgt spid="240"/>
                                        </p:tgtEl>
                                      </p:cBhvr>
                                    </p:animEffect>
                                  </p:childTnLst>
                                </p:cTn>
                              </p:par>
                            </p:childTnLst>
                          </p:cTn>
                        </p:par>
                        <p:par>
                          <p:cTn id="16" fill="hold">
                            <p:stCondLst>
                              <p:cond delay="1200"/>
                            </p:stCondLst>
                            <p:childTnLst>
                              <p:par>
                                <p:cTn id="17" presetID="10" presetClass="entr" presetSubtype="0" fill="hold" nodeType="afterEffect">
                                  <p:stCondLst>
                                    <p:cond delay="0"/>
                                  </p:stCondLst>
                                  <p:childTnLst>
                                    <p:set>
                                      <p:cBhvr>
                                        <p:cTn id="18" dur="1" fill="hold">
                                          <p:stCondLst>
                                            <p:cond delay="0"/>
                                          </p:stCondLst>
                                        </p:cTn>
                                        <p:tgtEl>
                                          <p:spTgt spid="238"/>
                                        </p:tgtEl>
                                        <p:attrNameLst>
                                          <p:attrName>style.visibility</p:attrName>
                                        </p:attrNameLst>
                                      </p:cBhvr>
                                      <p:to>
                                        <p:strVal val="visible"/>
                                      </p:to>
                                    </p:set>
                                    <p:animEffect transition="in" filter="fade">
                                      <p:cBhvr>
                                        <p:cTn id="19" dur="400"/>
                                        <p:tgtEl>
                                          <p:spTgt spid="2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4"/>
          <p:cNvSpPr txBox="1">
            <a:spLocks noGrp="1"/>
          </p:cNvSpPr>
          <p:nvPr>
            <p:ph type="title"/>
          </p:nvPr>
        </p:nvSpPr>
        <p:spPr>
          <a:xfrm>
            <a:off x="7276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o"/>
              <a:t>Contents</a:t>
            </a:r>
            <a:endParaRPr/>
          </a:p>
        </p:txBody>
      </p:sp>
      <p:sp>
        <p:nvSpPr>
          <p:cNvPr id="97" name="Google Shape;97;p14"/>
          <p:cNvSpPr txBox="1">
            <a:spLocks noGrp="1"/>
          </p:cNvSpPr>
          <p:nvPr>
            <p:ph type="body" idx="1"/>
          </p:nvPr>
        </p:nvSpPr>
        <p:spPr>
          <a:xfrm>
            <a:off x="727650" y="1756300"/>
            <a:ext cx="7688700" cy="33030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SzPts val="1200"/>
              <a:buAutoNum type="arabicPeriod"/>
            </a:pPr>
            <a:r>
              <a:rPr lang="ro" sz="1200"/>
              <a:t>Context - Bosch Future Mobility Challenge 2020</a:t>
            </a:r>
            <a:endParaRPr sz="1200"/>
          </a:p>
          <a:p>
            <a:pPr marL="457200" lvl="0" indent="-304800" algn="l" rtl="0">
              <a:spcBef>
                <a:spcPts val="0"/>
              </a:spcBef>
              <a:spcAft>
                <a:spcPts val="0"/>
              </a:spcAft>
              <a:buSzPts val="1200"/>
              <a:buAutoNum type="arabicPeriod"/>
            </a:pPr>
            <a:r>
              <a:rPr lang="ro" sz="1200"/>
              <a:t>Overview</a:t>
            </a:r>
            <a:endParaRPr sz="1200"/>
          </a:p>
          <a:p>
            <a:pPr marL="457200" lvl="0" indent="-304800" algn="l" rtl="0">
              <a:spcBef>
                <a:spcPts val="0"/>
              </a:spcBef>
              <a:spcAft>
                <a:spcPts val="0"/>
              </a:spcAft>
              <a:buSzPts val="1200"/>
              <a:buAutoNum type="arabicPeriod"/>
            </a:pPr>
            <a:r>
              <a:rPr lang="ro" sz="1200"/>
              <a:t>System architecture</a:t>
            </a:r>
            <a:endParaRPr/>
          </a:p>
          <a:p>
            <a:pPr marL="457200" lvl="0" indent="-304800" algn="l" rtl="0">
              <a:spcBef>
                <a:spcPts val="0"/>
              </a:spcBef>
              <a:spcAft>
                <a:spcPts val="0"/>
              </a:spcAft>
              <a:buSzPts val="1200"/>
              <a:buAutoNum type="arabicPeriod"/>
            </a:pPr>
            <a:r>
              <a:rPr lang="ro" sz="1200"/>
              <a:t>Dataset preparation</a:t>
            </a:r>
            <a:endParaRPr sz="1200"/>
          </a:p>
          <a:p>
            <a:pPr marL="457200" lvl="0" indent="-304800" algn="l" rtl="0">
              <a:spcBef>
                <a:spcPts val="0"/>
              </a:spcBef>
              <a:spcAft>
                <a:spcPts val="0"/>
              </a:spcAft>
              <a:buSzPts val="1200"/>
              <a:buAutoNum type="arabicPeriod"/>
            </a:pPr>
            <a:r>
              <a:rPr lang="ro" sz="1200"/>
              <a:t>Convolutional Neural Network</a:t>
            </a:r>
            <a:endParaRPr sz="1200"/>
          </a:p>
          <a:p>
            <a:pPr marL="457200" lvl="0" indent="-304800" algn="l" rtl="0">
              <a:spcBef>
                <a:spcPts val="0"/>
              </a:spcBef>
              <a:spcAft>
                <a:spcPts val="0"/>
              </a:spcAft>
              <a:buSzPts val="1200"/>
              <a:buAutoNum type="arabicPeriod"/>
            </a:pPr>
            <a:r>
              <a:rPr lang="ro" sz="1200"/>
              <a:t>Network training</a:t>
            </a:r>
            <a:endParaRPr sz="1200"/>
          </a:p>
          <a:p>
            <a:pPr marL="457200" lvl="0" indent="-304800" algn="l" rtl="0">
              <a:spcBef>
                <a:spcPts val="0"/>
              </a:spcBef>
              <a:spcAft>
                <a:spcPts val="0"/>
              </a:spcAft>
              <a:buSzPts val="1200"/>
              <a:buAutoNum type="arabicPeriod"/>
            </a:pPr>
            <a:r>
              <a:rPr lang="ro" sz="1200"/>
              <a:t>Model conversion for inference in C++ </a:t>
            </a:r>
            <a:endParaRPr sz="1200"/>
          </a:p>
          <a:p>
            <a:pPr marL="457200" lvl="0" indent="-304800" algn="l" rtl="0">
              <a:spcBef>
                <a:spcPts val="0"/>
              </a:spcBef>
              <a:spcAft>
                <a:spcPts val="0"/>
              </a:spcAft>
              <a:buSzPts val="1200"/>
              <a:buAutoNum type="arabicPeriod"/>
            </a:pPr>
            <a:r>
              <a:rPr lang="ro" sz="1200"/>
              <a:t>Pipeline</a:t>
            </a:r>
            <a:endParaRPr sz="1200"/>
          </a:p>
          <a:p>
            <a:pPr marL="457200" lvl="0" indent="-304800" algn="l" rtl="0">
              <a:spcBef>
                <a:spcPts val="0"/>
              </a:spcBef>
              <a:spcAft>
                <a:spcPts val="0"/>
              </a:spcAft>
              <a:buSzPts val="1200"/>
              <a:buAutoNum type="arabicPeriod"/>
            </a:pPr>
            <a:r>
              <a:rPr lang="ro" sz="1200"/>
              <a:t>Preprocessing 1</a:t>
            </a:r>
            <a:endParaRPr sz="1200"/>
          </a:p>
          <a:p>
            <a:pPr marL="457200" lvl="0" indent="-304800" algn="l" rtl="0">
              <a:spcBef>
                <a:spcPts val="0"/>
              </a:spcBef>
              <a:spcAft>
                <a:spcPts val="0"/>
              </a:spcAft>
              <a:buSzPts val="1200"/>
              <a:buAutoNum type="arabicPeriod"/>
            </a:pPr>
            <a:r>
              <a:rPr lang="ro" sz="1200"/>
              <a:t>Pipeline for pole extraction</a:t>
            </a:r>
            <a:endParaRPr sz="1200"/>
          </a:p>
          <a:p>
            <a:pPr marL="457200" lvl="0" indent="-304800" algn="l" rtl="0">
              <a:spcBef>
                <a:spcPts val="0"/>
              </a:spcBef>
              <a:spcAft>
                <a:spcPts val="0"/>
              </a:spcAft>
              <a:buSzPts val="1200"/>
              <a:buAutoNum type="arabicPeriod"/>
            </a:pPr>
            <a:r>
              <a:rPr lang="ro" sz="1200"/>
              <a:t>Preprocessing 2</a:t>
            </a:r>
            <a:endParaRPr sz="1200"/>
          </a:p>
          <a:p>
            <a:pPr marL="457200" lvl="0" indent="-304800" algn="l" rtl="0">
              <a:spcBef>
                <a:spcPts val="0"/>
              </a:spcBef>
              <a:spcAft>
                <a:spcPts val="0"/>
              </a:spcAft>
              <a:buSzPts val="1200"/>
              <a:buAutoNum type="arabicPeriod"/>
            </a:pPr>
            <a:r>
              <a:rPr lang="ro" sz="1200"/>
              <a:t>Prediction and distance to sign</a:t>
            </a:r>
            <a:endParaRPr sz="1200"/>
          </a:p>
          <a:p>
            <a:pPr marL="457200" lvl="0" indent="-304800" algn="l" rtl="0">
              <a:spcBef>
                <a:spcPts val="0"/>
              </a:spcBef>
              <a:spcAft>
                <a:spcPts val="0"/>
              </a:spcAft>
              <a:buSzPts val="1200"/>
              <a:buAutoNum type="arabicPeriod"/>
            </a:pPr>
            <a:r>
              <a:rPr lang="ro" sz="1200"/>
              <a:t>Results</a:t>
            </a:r>
            <a:endParaRPr sz="1200"/>
          </a:p>
          <a:p>
            <a:pPr marL="457200" lvl="0" indent="-304800" algn="l" rtl="0">
              <a:spcBef>
                <a:spcPts val="0"/>
              </a:spcBef>
              <a:spcAft>
                <a:spcPts val="0"/>
              </a:spcAft>
              <a:buSzPts val="1200"/>
              <a:buAutoNum type="arabicPeriod"/>
            </a:pPr>
            <a:r>
              <a:rPr lang="ro" sz="1200"/>
              <a:t>Conclusions</a:t>
            </a:r>
            <a:endParaRPr sz="1200"/>
          </a:p>
          <a:p>
            <a:pPr marL="457200" lvl="0" indent="-304800" algn="l" rtl="0">
              <a:spcBef>
                <a:spcPts val="0"/>
              </a:spcBef>
              <a:spcAft>
                <a:spcPts val="0"/>
              </a:spcAft>
              <a:buSzPts val="1200"/>
              <a:buAutoNum type="arabicPeriod"/>
            </a:pPr>
            <a:r>
              <a:rPr lang="ro" sz="1200"/>
              <a:t>References</a:t>
            </a:r>
            <a:endParaRPr sz="1200"/>
          </a:p>
          <a:p>
            <a:pPr marL="457200" lvl="0" indent="0" algn="l" rtl="0">
              <a:spcBef>
                <a:spcPts val="1600"/>
              </a:spcBef>
              <a:spcAft>
                <a:spcPts val="1600"/>
              </a:spcAft>
              <a:buNone/>
            </a:pPr>
            <a:endParaRPr sz="1200"/>
          </a:p>
        </p:txBody>
      </p:sp>
      <p:sp>
        <p:nvSpPr>
          <p:cNvPr id="98" name="Google Shape;98;p1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ro"/>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32"/>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o"/>
              <a:t>Pipeline for pole extraction</a:t>
            </a:r>
            <a:endParaRPr/>
          </a:p>
        </p:txBody>
      </p:sp>
      <p:sp>
        <p:nvSpPr>
          <p:cNvPr id="248" name="Google Shape;248;p32"/>
          <p:cNvSpPr txBox="1">
            <a:spLocks noGrp="1"/>
          </p:cNvSpPr>
          <p:nvPr>
            <p:ph type="body" idx="1"/>
          </p:nvPr>
        </p:nvSpPr>
        <p:spPr>
          <a:xfrm>
            <a:off x="729450" y="1853850"/>
            <a:ext cx="7688700" cy="1102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o" sz="1200"/>
              <a:t>-&gt; Probabilistic Hough Transform is applied to the preprocessed image to determine the set of segments in the picture.</a:t>
            </a:r>
            <a:endParaRPr sz="1200"/>
          </a:p>
          <a:p>
            <a:pPr marL="0" lvl="0" indent="0" algn="l" rtl="0">
              <a:spcBef>
                <a:spcPts val="1600"/>
              </a:spcBef>
              <a:spcAft>
                <a:spcPts val="0"/>
              </a:spcAft>
              <a:buNone/>
            </a:pPr>
            <a:r>
              <a:rPr lang="ro" sz="1200"/>
              <a:t>-&gt; The set of segments is filtered so that in the end only the lines that are most likely to be the edges of the column remain.</a:t>
            </a:r>
            <a:endParaRPr sz="1200"/>
          </a:p>
          <a:p>
            <a:pPr marL="0" lvl="0" indent="0" algn="l" rtl="0">
              <a:spcBef>
                <a:spcPts val="1600"/>
              </a:spcBef>
              <a:spcAft>
                <a:spcPts val="1600"/>
              </a:spcAft>
              <a:buNone/>
            </a:pPr>
            <a:endParaRPr sz="1200"/>
          </a:p>
        </p:txBody>
      </p:sp>
      <p:sp>
        <p:nvSpPr>
          <p:cNvPr id="249" name="Google Shape;249;p32"/>
          <p:cNvSpPr txBox="1"/>
          <p:nvPr/>
        </p:nvSpPr>
        <p:spPr>
          <a:xfrm>
            <a:off x="7271425" y="698800"/>
            <a:ext cx="1725000" cy="32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100">
              <a:solidFill>
                <a:schemeClr val="accent1"/>
              </a:solidFill>
              <a:latin typeface="Lato"/>
              <a:ea typeface="Lato"/>
              <a:cs typeface="Lato"/>
              <a:sym typeface="Lato"/>
            </a:endParaRPr>
          </a:p>
        </p:txBody>
      </p:sp>
      <p:pic>
        <p:nvPicPr>
          <p:cNvPr id="250" name="Google Shape;250;p32"/>
          <p:cNvPicPr preferRelativeResize="0"/>
          <p:nvPr/>
        </p:nvPicPr>
        <p:blipFill>
          <a:blip r:embed="rId3">
            <a:alphaModFix/>
          </a:blip>
          <a:stretch>
            <a:fillRect/>
          </a:stretch>
        </p:blipFill>
        <p:spPr>
          <a:xfrm>
            <a:off x="957563" y="3208452"/>
            <a:ext cx="7228875" cy="1577550"/>
          </a:xfrm>
          <a:prstGeom prst="rect">
            <a:avLst/>
          </a:prstGeom>
          <a:noFill/>
          <a:ln>
            <a:noFill/>
          </a:ln>
        </p:spPr>
      </p:pic>
      <p:sp>
        <p:nvSpPr>
          <p:cNvPr id="251" name="Google Shape;251;p3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ro"/>
              <a:t>20</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50"/>
                                        </p:tgtEl>
                                        <p:attrNameLst>
                                          <p:attrName>style.visibility</p:attrName>
                                        </p:attrNameLst>
                                      </p:cBhvr>
                                      <p:to>
                                        <p:strVal val="visible"/>
                                      </p:to>
                                    </p:set>
                                    <p:animEffect transition="in" filter="fade">
                                      <p:cBhvr>
                                        <p:cTn id="7" dur="400"/>
                                        <p:tgtEl>
                                          <p:spTgt spid="2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33"/>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o"/>
              <a:t>Pipeline for pole extraction</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257" name="Google Shape;257;p33"/>
          <p:cNvSpPr txBox="1">
            <a:spLocks noGrp="1"/>
          </p:cNvSpPr>
          <p:nvPr>
            <p:ph type="body" idx="1"/>
          </p:nvPr>
        </p:nvSpPr>
        <p:spPr>
          <a:xfrm>
            <a:off x="729450" y="2006250"/>
            <a:ext cx="4416000" cy="226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o" sz="1200"/>
              <a:t>-&gt; The resulting segments are filtered on different criteria, including their angle with the ox axis. It must be between 75 and 105 degrees.  At the moment when we approach the column, this inclination appears due to the perspective.</a:t>
            </a:r>
            <a:endParaRPr sz="1200"/>
          </a:p>
          <a:p>
            <a:pPr marL="0" lvl="0" indent="0" algn="l" rtl="0">
              <a:spcBef>
                <a:spcPts val="1600"/>
              </a:spcBef>
              <a:spcAft>
                <a:spcPts val="0"/>
              </a:spcAft>
              <a:buNone/>
            </a:pPr>
            <a:r>
              <a:rPr lang="ro" sz="1200"/>
              <a:t>-&gt; Groups are formed with segments that fit one line at a time, and of these, only the one with the minimum y coordinate is retained, which helps us to keep the segment that is most likely to extend to the upper base of the pole.</a:t>
            </a:r>
            <a:endParaRPr sz="1200"/>
          </a:p>
          <a:p>
            <a:pPr marL="0" lvl="0" indent="0" algn="l" rtl="0">
              <a:spcBef>
                <a:spcPts val="1600"/>
              </a:spcBef>
              <a:spcAft>
                <a:spcPts val="0"/>
              </a:spcAft>
              <a:buNone/>
            </a:pPr>
            <a:endParaRPr sz="1200"/>
          </a:p>
          <a:p>
            <a:pPr marL="0" lvl="0" indent="0" algn="l" rtl="0">
              <a:spcBef>
                <a:spcPts val="1600"/>
              </a:spcBef>
              <a:spcAft>
                <a:spcPts val="0"/>
              </a:spcAft>
              <a:buNone/>
            </a:pPr>
            <a:endParaRPr sz="1200"/>
          </a:p>
          <a:p>
            <a:pPr marL="0" lvl="0" indent="0" algn="l" rtl="0">
              <a:spcBef>
                <a:spcPts val="1600"/>
              </a:spcBef>
              <a:spcAft>
                <a:spcPts val="1600"/>
              </a:spcAft>
              <a:buNone/>
            </a:pPr>
            <a:endParaRPr sz="1200"/>
          </a:p>
        </p:txBody>
      </p:sp>
      <p:pic>
        <p:nvPicPr>
          <p:cNvPr id="258" name="Google Shape;258;p33"/>
          <p:cNvPicPr preferRelativeResize="0"/>
          <p:nvPr/>
        </p:nvPicPr>
        <p:blipFill>
          <a:blip r:embed="rId3">
            <a:alphaModFix/>
          </a:blip>
          <a:stretch>
            <a:fillRect/>
          </a:stretch>
        </p:blipFill>
        <p:spPr>
          <a:xfrm>
            <a:off x="5145450" y="2006250"/>
            <a:ext cx="3633147" cy="2743601"/>
          </a:xfrm>
          <a:prstGeom prst="rect">
            <a:avLst/>
          </a:prstGeom>
          <a:noFill/>
          <a:ln>
            <a:noFill/>
          </a:ln>
        </p:spPr>
      </p:pic>
      <p:sp>
        <p:nvSpPr>
          <p:cNvPr id="259" name="Google Shape;259;p3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ro"/>
              <a:t>21</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58"/>
                                        </p:tgtEl>
                                        <p:attrNameLst>
                                          <p:attrName>style.visibility</p:attrName>
                                        </p:attrNameLst>
                                      </p:cBhvr>
                                      <p:to>
                                        <p:strVal val="visible"/>
                                      </p:to>
                                    </p:set>
                                    <p:animEffect transition="in" filter="fade">
                                      <p:cBhvr>
                                        <p:cTn id="7" dur="400"/>
                                        <p:tgtEl>
                                          <p:spTgt spid="2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3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o"/>
              <a:t>Pipeline for pole extraction</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265" name="Google Shape;265;p34"/>
          <p:cNvSpPr txBox="1">
            <a:spLocks noGrp="1"/>
          </p:cNvSpPr>
          <p:nvPr>
            <p:ph type="body" idx="1"/>
          </p:nvPr>
        </p:nvSpPr>
        <p:spPr>
          <a:xfrm>
            <a:off x="729450" y="1913850"/>
            <a:ext cx="3401400" cy="249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o" sz="1200"/>
              <a:t>-&gt; To implement this component, each segment was colored with a different color and a 5x5 matrix was centered at the top of each segment to determine the neighbors that will be retained by color.</a:t>
            </a:r>
            <a:endParaRPr sz="1200"/>
          </a:p>
          <a:p>
            <a:pPr marL="0" lvl="0" indent="0" algn="l" rtl="0">
              <a:spcBef>
                <a:spcPts val="0"/>
              </a:spcBef>
              <a:spcAft>
                <a:spcPts val="0"/>
              </a:spcAft>
              <a:buNone/>
            </a:pPr>
            <a:endParaRPr sz="1200"/>
          </a:p>
          <a:p>
            <a:pPr marL="0" lvl="0" indent="0" algn="l" rtl="0">
              <a:spcBef>
                <a:spcPts val="0"/>
              </a:spcBef>
              <a:spcAft>
                <a:spcPts val="0"/>
              </a:spcAft>
              <a:buNone/>
            </a:pPr>
            <a:r>
              <a:rPr lang="ro" sz="1200"/>
              <a:t>-&gt; The remaining segments are then grouped based on the criteria given by the distance between them, their length and the level on the oy axis at which they are located.</a:t>
            </a:r>
            <a:endParaRPr sz="1200"/>
          </a:p>
          <a:p>
            <a:pPr marL="0" lvl="0" indent="0" algn="l" rtl="0">
              <a:spcBef>
                <a:spcPts val="1600"/>
              </a:spcBef>
              <a:spcAft>
                <a:spcPts val="0"/>
              </a:spcAft>
              <a:buNone/>
            </a:pPr>
            <a:endParaRPr sz="1200"/>
          </a:p>
          <a:p>
            <a:pPr marL="0" lvl="0" indent="0" algn="l" rtl="0">
              <a:spcBef>
                <a:spcPts val="1600"/>
              </a:spcBef>
              <a:spcAft>
                <a:spcPts val="1600"/>
              </a:spcAft>
              <a:buNone/>
            </a:pPr>
            <a:endParaRPr sz="1200"/>
          </a:p>
        </p:txBody>
      </p:sp>
      <p:pic>
        <p:nvPicPr>
          <p:cNvPr id="266" name="Google Shape;266;p34"/>
          <p:cNvPicPr preferRelativeResize="0"/>
          <p:nvPr/>
        </p:nvPicPr>
        <p:blipFill rotWithShape="1">
          <a:blip r:embed="rId3">
            <a:alphaModFix/>
          </a:blip>
          <a:srcRect l="21789" t="9896" r="20719" b="7005"/>
          <a:stretch/>
        </p:blipFill>
        <p:spPr>
          <a:xfrm>
            <a:off x="4057500" y="1955525"/>
            <a:ext cx="2858274" cy="1974324"/>
          </a:xfrm>
          <a:prstGeom prst="rect">
            <a:avLst/>
          </a:prstGeom>
          <a:noFill/>
          <a:ln>
            <a:noFill/>
          </a:ln>
        </p:spPr>
      </p:pic>
      <p:pic>
        <p:nvPicPr>
          <p:cNvPr id="267" name="Google Shape;267;p34"/>
          <p:cNvPicPr preferRelativeResize="0"/>
          <p:nvPr/>
        </p:nvPicPr>
        <p:blipFill rotWithShape="1">
          <a:blip r:embed="rId4">
            <a:alphaModFix/>
          </a:blip>
          <a:srcRect l="1254" t="4580"/>
          <a:stretch/>
        </p:blipFill>
        <p:spPr>
          <a:xfrm>
            <a:off x="6328975" y="2609325"/>
            <a:ext cx="2358550" cy="2360349"/>
          </a:xfrm>
          <a:prstGeom prst="rect">
            <a:avLst/>
          </a:prstGeom>
          <a:noFill/>
          <a:ln>
            <a:noFill/>
          </a:ln>
        </p:spPr>
      </p:pic>
      <p:sp>
        <p:nvSpPr>
          <p:cNvPr id="268" name="Google Shape;268;p3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ro"/>
              <a:t>22</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66"/>
                                        </p:tgtEl>
                                        <p:attrNameLst>
                                          <p:attrName>style.visibility</p:attrName>
                                        </p:attrNameLst>
                                      </p:cBhvr>
                                      <p:to>
                                        <p:strVal val="visible"/>
                                      </p:to>
                                    </p:set>
                                    <p:animEffect transition="in" filter="fade">
                                      <p:cBhvr>
                                        <p:cTn id="7" dur="400"/>
                                        <p:tgtEl>
                                          <p:spTgt spid="266"/>
                                        </p:tgtEl>
                                      </p:cBhvr>
                                    </p:animEffect>
                                  </p:childTnLst>
                                </p:cTn>
                              </p:par>
                            </p:childTnLst>
                          </p:cTn>
                        </p:par>
                        <p:par>
                          <p:cTn id="8" fill="hold">
                            <p:stCondLst>
                              <p:cond delay="400"/>
                            </p:stCondLst>
                            <p:childTnLst>
                              <p:par>
                                <p:cTn id="9" presetID="10" presetClass="entr" presetSubtype="0" fill="hold" nodeType="afterEffect">
                                  <p:stCondLst>
                                    <p:cond delay="0"/>
                                  </p:stCondLst>
                                  <p:childTnLst>
                                    <p:set>
                                      <p:cBhvr>
                                        <p:cTn id="10" dur="1" fill="hold">
                                          <p:stCondLst>
                                            <p:cond delay="0"/>
                                          </p:stCondLst>
                                        </p:cTn>
                                        <p:tgtEl>
                                          <p:spTgt spid="267"/>
                                        </p:tgtEl>
                                        <p:attrNameLst>
                                          <p:attrName>style.visibility</p:attrName>
                                        </p:attrNameLst>
                                      </p:cBhvr>
                                      <p:to>
                                        <p:strVal val="visible"/>
                                      </p:to>
                                    </p:set>
                                    <p:animEffect transition="in" filter="fade">
                                      <p:cBhvr>
                                        <p:cTn id="11" dur="400"/>
                                        <p:tgtEl>
                                          <p:spTgt spid="2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p3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o"/>
              <a:t>Pipeline for pole extraction - visualization</a:t>
            </a:r>
            <a:endParaRPr/>
          </a:p>
        </p:txBody>
      </p:sp>
      <p:sp>
        <p:nvSpPr>
          <p:cNvPr id="274" name="Google Shape;274;p35"/>
          <p:cNvSpPr txBox="1">
            <a:spLocks noGrp="1"/>
          </p:cNvSpPr>
          <p:nvPr>
            <p:ph type="body" idx="1"/>
          </p:nvPr>
        </p:nvSpPr>
        <p:spPr>
          <a:xfrm>
            <a:off x="627575" y="4477450"/>
            <a:ext cx="7790700" cy="561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ro" sz="1200"/>
              <a:t> Initial set of segments                                                                                            Set of lines after filtering</a:t>
            </a:r>
            <a:endParaRPr sz="1200"/>
          </a:p>
        </p:txBody>
      </p:sp>
      <p:pic>
        <p:nvPicPr>
          <p:cNvPr id="275" name="Google Shape;275;p35"/>
          <p:cNvPicPr preferRelativeResize="0"/>
          <p:nvPr/>
        </p:nvPicPr>
        <p:blipFill>
          <a:blip r:embed="rId3">
            <a:alphaModFix/>
          </a:blip>
          <a:stretch>
            <a:fillRect/>
          </a:stretch>
        </p:blipFill>
        <p:spPr>
          <a:xfrm>
            <a:off x="729450" y="1853850"/>
            <a:ext cx="3508350" cy="2623590"/>
          </a:xfrm>
          <a:prstGeom prst="rect">
            <a:avLst/>
          </a:prstGeom>
          <a:noFill/>
          <a:ln>
            <a:noFill/>
          </a:ln>
        </p:spPr>
      </p:pic>
      <p:pic>
        <p:nvPicPr>
          <p:cNvPr id="276" name="Google Shape;276;p35"/>
          <p:cNvPicPr preferRelativeResize="0"/>
          <p:nvPr/>
        </p:nvPicPr>
        <p:blipFill>
          <a:blip r:embed="rId4">
            <a:alphaModFix/>
          </a:blip>
          <a:stretch>
            <a:fillRect/>
          </a:stretch>
        </p:blipFill>
        <p:spPr>
          <a:xfrm>
            <a:off x="4877450" y="1853850"/>
            <a:ext cx="3476383" cy="2623600"/>
          </a:xfrm>
          <a:prstGeom prst="rect">
            <a:avLst/>
          </a:prstGeom>
          <a:noFill/>
          <a:ln>
            <a:noFill/>
          </a:ln>
        </p:spPr>
      </p:pic>
      <p:sp>
        <p:nvSpPr>
          <p:cNvPr id="277" name="Google Shape;277;p3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ro"/>
              <a:t>23</a:t>
            </a:fld>
            <a:endParaRPr/>
          </a:p>
        </p:txBody>
      </p:sp>
      <p:sp>
        <p:nvSpPr>
          <p:cNvPr id="278" name="Google Shape;278;p35"/>
          <p:cNvSpPr txBox="1"/>
          <p:nvPr/>
        </p:nvSpPr>
        <p:spPr>
          <a:xfrm>
            <a:off x="4347850" y="1853850"/>
            <a:ext cx="437100" cy="259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ro" sz="1900">
                <a:latin typeface="Lato"/>
                <a:ea typeface="Lato"/>
                <a:cs typeface="Lato"/>
                <a:sym typeface="Lato"/>
              </a:rPr>
              <a:t>  </a:t>
            </a:r>
            <a:endParaRPr sz="1900">
              <a:latin typeface="Lato"/>
              <a:ea typeface="Lato"/>
              <a:cs typeface="Lato"/>
              <a:sym typeface="Lato"/>
            </a:endParaRPr>
          </a:p>
          <a:p>
            <a:pPr marL="0" lvl="0" indent="0" algn="l" rtl="0">
              <a:spcBef>
                <a:spcPts val="0"/>
              </a:spcBef>
              <a:spcAft>
                <a:spcPts val="0"/>
              </a:spcAft>
              <a:buNone/>
            </a:pPr>
            <a:endParaRPr sz="1900">
              <a:latin typeface="Lato"/>
              <a:ea typeface="Lato"/>
              <a:cs typeface="Lato"/>
              <a:sym typeface="Lato"/>
            </a:endParaRPr>
          </a:p>
          <a:p>
            <a:pPr marL="0" lvl="0" indent="0" algn="l" rtl="0">
              <a:spcBef>
                <a:spcPts val="0"/>
              </a:spcBef>
              <a:spcAft>
                <a:spcPts val="0"/>
              </a:spcAft>
              <a:buNone/>
            </a:pPr>
            <a:endParaRPr sz="1900">
              <a:latin typeface="Lato"/>
              <a:ea typeface="Lato"/>
              <a:cs typeface="Lato"/>
              <a:sym typeface="Lato"/>
            </a:endParaRPr>
          </a:p>
          <a:p>
            <a:pPr marL="0" lvl="0" indent="0" algn="l" rtl="0">
              <a:spcBef>
                <a:spcPts val="0"/>
              </a:spcBef>
              <a:spcAft>
                <a:spcPts val="0"/>
              </a:spcAft>
              <a:buNone/>
            </a:pPr>
            <a:endParaRPr sz="1900">
              <a:latin typeface="Lato"/>
              <a:ea typeface="Lato"/>
              <a:cs typeface="Lato"/>
              <a:sym typeface="Lato"/>
            </a:endParaRPr>
          </a:p>
          <a:p>
            <a:pPr marL="0" lvl="0" indent="0" algn="l" rtl="0">
              <a:spcBef>
                <a:spcPts val="0"/>
              </a:spcBef>
              <a:spcAft>
                <a:spcPts val="0"/>
              </a:spcAft>
              <a:buNone/>
            </a:pPr>
            <a:r>
              <a:rPr lang="ro" sz="1900">
                <a:latin typeface="Lato"/>
                <a:ea typeface="Lato"/>
                <a:cs typeface="Lato"/>
                <a:sym typeface="Lato"/>
              </a:rPr>
              <a:t>-&gt;</a:t>
            </a:r>
            <a:endParaRPr sz="1900">
              <a:latin typeface="Lato"/>
              <a:ea typeface="Lato"/>
              <a:cs typeface="Lato"/>
              <a:sym typeface="Lat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75"/>
                                        </p:tgtEl>
                                        <p:attrNameLst>
                                          <p:attrName>style.visibility</p:attrName>
                                        </p:attrNameLst>
                                      </p:cBhvr>
                                      <p:to>
                                        <p:strVal val="visible"/>
                                      </p:to>
                                    </p:set>
                                    <p:animEffect transition="in" filter="fade">
                                      <p:cBhvr>
                                        <p:cTn id="7" dur="400"/>
                                        <p:tgtEl>
                                          <p:spTgt spid="275"/>
                                        </p:tgtEl>
                                      </p:cBhvr>
                                    </p:animEffect>
                                  </p:childTnLst>
                                </p:cTn>
                              </p:par>
                            </p:childTnLst>
                          </p:cTn>
                        </p:par>
                        <p:par>
                          <p:cTn id="8" fill="hold">
                            <p:stCondLst>
                              <p:cond delay="400"/>
                            </p:stCondLst>
                            <p:childTnLst>
                              <p:par>
                                <p:cTn id="9" presetID="10" presetClass="entr" presetSubtype="0" fill="hold" nodeType="afterEffect">
                                  <p:stCondLst>
                                    <p:cond delay="0"/>
                                  </p:stCondLst>
                                  <p:childTnLst>
                                    <p:set>
                                      <p:cBhvr>
                                        <p:cTn id="10" dur="1" fill="hold">
                                          <p:stCondLst>
                                            <p:cond delay="0"/>
                                          </p:stCondLst>
                                        </p:cTn>
                                        <p:tgtEl>
                                          <p:spTgt spid="278"/>
                                        </p:tgtEl>
                                        <p:attrNameLst>
                                          <p:attrName>style.visibility</p:attrName>
                                        </p:attrNameLst>
                                      </p:cBhvr>
                                      <p:to>
                                        <p:strVal val="visible"/>
                                      </p:to>
                                    </p:set>
                                    <p:animEffect transition="in" filter="fade">
                                      <p:cBhvr>
                                        <p:cTn id="11" dur="400"/>
                                        <p:tgtEl>
                                          <p:spTgt spid="278"/>
                                        </p:tgtEl>
                                      </p:cBhvr>
                                    </p:animEffect>
                                  </p:childTnLst>
                                </p:cTn>
                              </p:par>
                            </p:childTnLst>
                          </p:cTn>
                        </p:par>
                        <p:par>
                          <p:cTn id="12" fill="hold">
                            <p:stCondLst>
                              <p:cond delay="800"/>
                            </p:stCondLst>
                            <p:childTnLst>
                              <p:par>
                                <p:cTn id="13" presetID="10" presetClass="entr" presetSubtype="0" fill="hold" nodeType="afterEffect">
                                  <p:stCondLst>
                                    <p:cond delay="0"/>
                                  </p:stCondLst>
                                  <p:childTnLst>
                                    <p:set>
                                      <p:cBhvr>
                                        <p:cTn id="14" dur="1" fill="hold">
                                          <p:stCondLst>
                                            <p:cond delay="0"/>
                                          </p:stCondLst>
                                        </p:cTn>
                                        <p:tgtEl>
                                          <p:spTgt spid="276"/>
                                        </p:tgtEl>
                                        <p:attrNameLst>
                                          <p:attrName>style.visibility</p:attrName>
                                        </p:attrNameLst>
                                      </p:cBhvr>
                                      <p:to>
                                        <p:strVal val="visible"/>
                                      </p:to>
                                    </p:set>
                                    <p:animEffect transition="in" filter="fade">
                                      <p:cBhvr>
                                        <p:cTn id="15" dur="400"/>
                                        <p:tgtEl>
                                          <p:spTgt spid="276"/>
                                        </p:tgtEl>
                                      </p:cBhvr>
                                    </p:animEffect>
                                  </p:childTnLst>
                                </p:cTn>
                              </p:par>
                            </p:childTnLst>
                          </p:cTn>
                        </p:par>
                        <p:par>
                          <p:cTn id="16" fill="hold">
                            <p:stCondLst>
                              <p:cond delay="1200"/>
                            </p:stCondLst>
                            <p:childTnLst>
                              <p:par>
                                <p:cTn id="17" presetID="10" presetClass="entr" presetSubtype="0" fill="hold" nodeType="afterEffect">
                                  <p:stCondLst>
                                    <p:cond delay="0"/>
                                  </p:stCondLst>
                                  <p:childTnLst>
                                    <p:set>
                                      <p:cBhvr>
                                        <p:cTn id="18" dur="1" fill="hold">
                                          <p:stCondLst>
                                            <p:cond delay="0"/>
                                          </p:stCondLst>
                                        </p:cTn>
                                        <p:tgtEl>
                                          <p:spTgt spid="274"/>
                                        </p:tgtEl>
                                        <p:attrNameLst>
                                          <p:attrName>style.visibility</p:attrName>
                                        </p:attrNameLst>
                                      </p:cBhvr>
                                      <p:to>
                                        <p:strVal val="visible"/>
                                      </p:to>
                                    </p:set>
                                    <p:animEffect transition="in" filter="fade">
                                      <p:cBhvr>
                                        <p:cTn id="19" dur="400"/>
                                        <p:tgtEl>
                                          <p:spTgt spid="2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36"/>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o"/>
              <a:t>Pipeline for pole extraction - visualization</a:t>
            </a:r>
            <a:endParaRPr/>
          </a:p>
        </p:txBody>
      </p:sp>
      <p:pic>
        <p:nvPicPr>
          <p:cNvPr id="284" name="Google Shape;284;p36"/>
          <p:cNvPicPr preferRelativeResize="0"/>
          <p:nvPr/>
        </p:nvPicPr>
        <p:blipFill>
          <a:blip r:embed="rId3">
            <a:alphaModFix/>
          </a:blip>
          <a:stretch>
            <a:fillRect/>
          </a:stretch>
        </p:blipFill>
        <p:spPr>
          <a:xfrm>
            <a:off x="2722889" y="1853850"/>
            <a:ext cx="3701824" cy="2783325"/>
          </a:xfrm>
          <a:prstGeom prst="rect">
            <a:avLst/>
          </a:prstGeom>
          <a:noFill/>
          <a:ln>
            <a:noFill/>
          </a:ln>
        </p:spPr>
      </p:pic>
      <p:sp>
        <p:nvSpPr>
          <p:cNvPr id="285" name="Google Shape;285;p36"/>
          <p:cNvSpPr txBox="1"/>
          <p:nvPr/>
        </p:nvSpPr>
        <p:spPr>
          <a:xfrm>
            <a:off x="3960600" y="4637175"/>
            <a:ext cx="1222800" cy="33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ro" sz="1200">
                <a:solidFill>
                  <a:schemeClr val="accent1"/>
                </a:solidFill>
                <a:latin typeface="Lato"/>
                <a:ea typeface="Lato"/>
                <a:cs typeface="Lato"/>
                <a:sym typeface="Lato"/>
              </a:rPr>
              <a:t>Groups of lines</a:t>
            </a:r>
            <a:endParaRPr sz="1200">
              <a:solidFill>
                <a:schemeClr val="accent1"/>
              </a:solidFill>
              <a:latin typeface="Lato"/>
              <a:ea typeface="Lato"/>
              <a:cs typeface="Lato"/>
              <a:sym typeface="Lato"/>
            </a:endParaRPr>
          </a:p>
        </p:txBody>
      </p:sp>
      <p:sp>
        <p:nvSpPr>
          <p:cNvPr id="286" name="Google Shape;286;p3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ro"/>
              <a:t>24</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84"/>
                                        </p:tgtEl>
                                        <p:attrNameLst>
                                          <p:attrName>style.visibility</p:attrName>
                                        </p:attrNameLst>
                                      </p:cBhvr>
                                      <p:to>
                                        <p:strVal val="visible"/>
                                      </p:to>
                                    </p:set>
                                    <p:animEffect transition="in" filter="fade">
                                      <p:cBhvr>
                                        <p:cTn id="7" dur="400"/>
                                        <p:tgtEl>
                                          <p:spTgt spid="284"/>
                                        </p:tgtEl>
                                      </p:cBhvr>
                                    </p:animEffect>
                                  </p:childTnLst>
                                </p:cTn>
                              </p:par>
                            </p:childTnLst>
                          </p:cTn>
                        </p:par>
                        <p:par>
                          <p:cTn id="8" fill="hold">
                            <p:stCondLst>
                              <p:cond delay="400"/>
                            </p:stCondLst>
                            <p:childTnLst>
                              <p:par>
                                <p:cTn id="9" presetID="10" presetClass="entr" presetSubtype="0" fill="hold" nodeType="afterEffect">
                                  <p:stCondLst>
                                    <p:cond delay="0"/>
                                  </p:stCondLst>
                                  <p:childTnLst>
                                    <p:set>
                                      <p:cBhvr>
                                        <p:cTn id="10" dur="1" fill="hold">
                                          <p:stCondLst>
                                            <p:cond delay="0"/>
                                          </p:stCondLst>
                                        </p:cTn>
                                        <p:tgtEl>
                                          <p:spTgt spid="285"/>
                                        </p:tgtEl>
                                        <p:attrNameLst>
                                          <p:attrName>style.visibility</p:attrName>
                                        </p:attrNameLst>
                                      </p:cBhvr>
                                      <p:to>
                                        <p:strVal val="visible"/>
                                      </p:to>
                                    </p:set>
                                    <p:animEffect transition="in" filter="fade">
                                      <p:cBhvr>
                                        <p:cTn id="11" dur="400"/>
                                        <p:tgtEl>
                                          <p:spTgt spid="2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p37"/>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o"/>
              <a:t>ROI extraction based on pole</a:t>
            </a:r>
            <a:endParaRPr/>
          </a:p>
        </p:txBody>
      </p:sp>
      <p:sp>
        <p:nvSpPr>
          <p:cNvPr id="292" name="Google Shape;292;p37"/>
          <p:cNvSpPr txBox="1">
            <a:spLocks noGrp="1"/>
          </p:cNvSpPr>
          <p:nvPr>
            <p:ph type="body" idx="1"/>
          </p:nvPr>
        </p:nvSpPr>
        <p:spPr>
          <a:xfrm>
            <a:off x="729450" y="1853850"/>
            <a:ext cx="4052700" cy="2008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o" sz="1200"/>
              <a:t>-&gt; Depending on the width of the columns, bounding boxes are extracted and also computed taking into consideration the inclination of the pillar.</a:t>
            </a:r>
            <a:endParaRPr sz="1200"/>
          </a:p>
          <a:p>
            <a:pPr marL="0" lvl="0" indent="0" algn="l" rtl="0">
              <a:spcBef>
                <a:spcPts val="1600"/>
              </a:spcBef>
              <a:spcAft>
                <a:spcPts val="0"/>
              </a:spcAft>
              <a:buNone/>
            </a:pPr>
            <a:r>
              <a:rPr lang="ro" sz="1200"/>
              <a:t>-&gt; If there is such an inclination, a translation is applied to the left or to the right for the region of interest.</a:t>
            </a:r>
            <a:endParaRPr sz="1200"/>
          </a:p>
          <a:p>
            <a:pPr marL="0" lvl="0" indent="0" algn="l" rtl="0">
              <a:spcBef>
                <a:spcPts val="1600"/>
              </a:spcBef>
              <a:spcAft>
                <a:spcPts val="0"/>
              </a:spcAft>
              <a:buNone/>
            </a:pPr>
            <a:r>
              <a:rPr lang="ro" sz="1200"/>
              <a:t>-&gt; These bounding boxes are filtered based on area and proportionality ratio.</a:t>
            </a:r>
            <a:endParaRPr sz="1200"/>
          </a:p>
          <a:p>
            <a:pPr marL="0" lvl="0" indent="0" algn="l" rtl="0">
              <a:spcBef>
                <a:spcPts val="0"/>
              </a:spcBef>
              <a:spcAft>
                <a:spcPts val="1600"/>
              </a:spcAft>
              <a:buNone/>
            </a:pPr>
            <a:endParaRPr sz="1200"/>
          </a:p>
        </p:txBody>
      </p:sp>
      <p:pic>
        <p:nvPicPr>
          <p:cNvPr id="293" name="Google Shape;293;p37"/>
          <p:cNvPicPr preferRelativeResize="0"/>
          <p:nvPr/>
        </p:nvPicPr>
        <p:blipFill>
          <a:blip r:embed="rId3">
            <a:alphaModFix/>
          </a:blip>
          <a:stretch>
            <a:fillRect/>
          </a:stretch>
        </p:blipFill>
        <p:spPr>
          <a:xfrm>
            <a:off x="4782100" y="1961150"/>
            <a:ext cx="3754201" cy="2788700"/>
          </a:xfrm>
          <a:prstGeom prst="rect">
            <a:avLst/>
          </a:prstGeom>
          <a:noFill/>
          <a:ln>
            <a:noFill/>
          </a:ln>
        </p:spPr>
      </p:pic>
      <p:sp>
        <p:nvSpPr>
          <p:cNvPr id="294" name="Google Shape;294;p3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ro"/>
              <a:t>25</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93"/>
                                        </p:tgtEl>
                                        <p:attrNameLst>
                                          <p:attrName>style.visibility</p:attrName>
                                        </p:attrNameLst>
                                      </p:cBhvr>
                                      <p:to>
                                        <p:strVal val="visible"/>
                                      </p:to>
                                    </p:set>
                                    <p:animEffect transition="in" filter="fade">
                                      <p:cBhvr>
                                        <p:cTn id="7" dur="400"/>
                                        <p:tgtEl>
                                          <p:spTgt spid="2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Google Shape;299;p38"/>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o"/>
              <a:t>Preprocessing 2 - steps</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300" name="Google Shape;300;p38"/>
          <p:cNvSpPr txBox="1">
            <a:spLocks noGrp="1"/>
          </p:cNvSpPr>
          <p:nvPr>
            <p:ph type="body" idx="1"/>
          </p:nvPr>
        </p:nvSpPr>
        <p:spPr>
          <a:xfrm>
            <a:off x="727650" y="1910225"/>
            <a:ext cx="7688700" cy="71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o" sz="1200"/>
              <a:t>-&gt; Convert the image from the BGR color space to HSV because the brightness component is separated from the color components. This property helps us to generate a segmentation that makes an abstraction of the brightness from the environment.</a:t>
            </a:r>
            <a:endParaRPr sz="1200"/>
          </a:p>
          <a:p>
            <a:pPr marL="0" lvl="0" indent="0" algn="l" rtl="0">
              <a:spcBef>
                <a:spcPts val="0"/>
              </a:spcBef>
              <a:spcAft>
                <a:spcPts val="0"/>
              </a:spcAft>
              <a:buNone/>
            </a:pPr>
            <a:endParaRPr sz="1200"/>
          </a:p>
          <a:p>
            <a:pPr marL="0" lvl="0" indent="0" algn="l" rtl="0">
              <a:spcBef>
                <a:spcPts val="0"/>
              </a:spcBef>
              <a:spcAft>
                <a:spcPts val="0"/>
              </a:spcAft>
              <a:buNone/>
            </a:pPr>
            <a:endParaRPr sz="1200"/>
          </a:p>
          <a:p>
            <a:pPr marL="0" lvl="0" indent="0" algn="l" rtl="0">
              <a:spcBef>
                <a:spcPts val="0"/>
              </a:spcBef>
              <a:spcAft>
                <a:spcPts val="0"/>
              </a:spcAft>
              <a:buNone/>
            </a:pPr>
            <a:endParaRPr sz="1200"/>
          </a:p>
          <a:p>
            <a:pPr marL="0" lvl="0" indent="0" algn="l" rtl="0">
              <a:spcBef>
                <a:spcPts val="0"/>
              </a:spcBef>
              <a:spcAft>
                <a:spcPts val="1600"/>
              </a:spcAft>
              <a:buNone/>
            </a:pPr>
            <a:endParaRPr sz="1200"/>
          </a:p>
        </p:txBody>
      </p:sp>
      <p:pic>
        <p:nvPicPr>
          <p:cNvPr id="301" name="Google Shape;301;p38"/>
          <p:cNvPicPr preferRelativeResize="0"/>
          <p:nvPr/>
        </p:nvPicPr>
        <p:blipFill>
          <a:blip r:embed="rId3">
            <a:alphaModFix/>
          </a:blip>
          <a:stretch>
            <a:fillRect/>
          </a:stretch>
        </p:blipFill>
        <p:spPr>
          <a:xfrm>
            <a:off x="727650" y="2923900"/>
            <a:ext cx="5189779" cy="1557950"/>
          </a:xfrm>
          <a:prstGeom prst="rect">
            <a:avLst/>
          </a:prstGeom>
          <a:noFill/>
          <a:ln>
            <a:noFill/>
          </a:ln>
        </p:spPr>
      </p:pic>
      <p:pic>
        <p:nvPicPr>
          <p:cNvPr id="302" name="Google Shape;302;p38"/>
          <p:cNvPicPr preferRelativeResize="0"/>
          <p:nvPr/>
        </p:nvPicPr>
        <p:blipFill>
          <a:blip r:embed="rId4">
            <a:alphaModFix/>
          </a:blip>
          <a:stretch>
            <a:fillRect/>
          </a:stretch>
        </p:blipFill>
        <p:spPr>
          <a:xfrm>
            <a:off x="6339075" y="2923900"/>
            <a:ext cx="2077276" cy="1557951"/>
          </a:xfrm>
          <a:prstGeom prst="rect">
            <a:avLst/>
          </a:prstGeom>
          <a:noFill/>
          <a:ln>
            <a:noFill/>
          </a:ln>
        </p:spPr>
      </p:pic>
      <p:sp>
        <p:nvSpPr>
          <p:cNvPr id="303" name="Google Shape;303;p3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ro"/>
              <a:t>26</a:t>
            </a:fld>
            <a:endParaRPr/>
          </a:p>
        </p:txBody>
      </p:sp>
      <p:sp>
        <p:nvSpPr>
          <p:cNvPr id="304" name="Google Shape;304;p38"/>
          <p:cNvSpPr txBox="1"/>
          <p:nvPr/>
        </p:nvSpPr>
        <p:spPr>
          <a:xfrm>
            <a:off x="6725812" y="4481850"/>
            <a:ext cx="1303800" cy="29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ro" sz="1200">
                <a:solidFill>
                  <a:schemeClr val="accent1"/>
                </a:solidFill>
                <a:latin typeface="Lato"/>
                <a:ea typeface="Lato"/>
                <a:cs typeface="Lato"/>
                <a:sym typeface="Lato"/>
              </a:rPr>
              <a:t>HSV color space</a:t>
            </a:r>
            <a:endParaRPr sz="1200">
              <a:solidFill>
                <a:schemeClr val="accent1"/>
              </a:solidFill>
              <a:latin typeface="Lato"/>
              <a:ea typeface="Lato"/>
              <a:cs typeface="Lato"/>
              <a:sym typeface="Lat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01"/>
                                        </p:tgtEl>
                                        <p:attrNameLst>
                                          <p:attrName>style.visibility</p:attrName>
                                        </p:attrNameLst>
                                      </p:cBhvr>
                                      <p:to>
                                        <p:strVal val="visible"/>
                                      </p:to>
                                    </p:set>
                                    <p:animEffect transition="in" filter="fade">
                                      <p:cBhvr>
                                        <p:cTn id="7" dur="400"/>
                                        <p:tgtEl>
                                          <p:spTgt spid="301"/>
                                        </p:tgtEl>
                                      </p:cBhvr>
                                    </p:animEffect>
                                  </p:childTnLst>
                                </p:cTn>
                              </p:par>
                            </p:childTnLst>
                          </p:cTn>
                        </p:par>
                        <p:par>
                          <p:cTn id="8" fill="hold">
                            <p:stCondLst>
                              <p:cond delay="400"/>
                            </p:stCondLst>
                            <p:childTnLst>
                              <p:par>
                                <p:cTn id="9" presetID="10" presetClass="entr" presetSubtype="0" fill="hold" nodeType="afterEffect">
                                  <p:stCondLst>
                                    <p:cond delay="0"/>
                                  </p:stCondLst>
                                  <p:childTnLst>
                                    <p:set>
                                      <p:cBhvr>
                                        <p:cTn id="10" dur="1" fill="hold">
                                          <p:stCondLst>
                                            <p:cond delay="0"/>
                                          </p:stCondLst>
                                        </p:cTn>
                                        <p:tgtEl>
                                          <p:spTgt spid="302"/>
                                        </p:tgtEl>
                                        <p:attrNameLst>
                                          <p:attrName>style.visibility</p:attrName>
                                        </p:attrNameLst>
                                      </p:cBhvr>
                                      <p:to>
                                        <p:strVal val="visible"/>
                                      </p:to>
                                    </p:set>
                                    <p:animEffect transition="in" filter="fade">
                                      <p:cBhvr>
                                        <p:cTn id="11" dur="400"/>
                                        <p:tgtEl>
                                          <p:spTgt spid="302"/>
                                        </p:tgtEl>
                                      </p:cBhvr>
                                    </p:animEffect>
                                  </p:childTnLst>
                                </p:cTn>
                              </p:par>
                            </p:childTnLst>
                          </p:cTn>
                        </p:par>
                        <p:par>
                          <p:cTn id="12" fill="hold">
                            <p:stCondLst>
                              <p:cond delay="800"/>
                            </p:stCondLst>
                            <p:childTnLst>
                              <p:par>
                                <p:cTn id="13" presetID="10" presetClass="entr" presetSubtype="0" fill="hold" nodeType="afterEffect">
                                  <p:stCondLst>
                                    <p:cond delay="0"/>
                                  </p:stCondLst>
                                  <p:childTnLst>
                                    <p:set>
                                      <p:cBhvr>
                                        <p:cTn id="14" dur="1" fill="hold">
                                          <p:stCondLst>
                                            <p:cond delay="0"/>
                                          </p:stCondLst>
                                        </p:cTn>
                                        <p:tgtEl>
                                          <p:spTgt spid="304"/>
                                        </p:tgtEl>
                                        <p:attrNameLst>
                                          <p:attrName>style.visibility</p:attrName>
                                        </p:attrNameLst>
                                      </p:cBhvr>
                                      <p:to>
                                        <p:strVal val="visible"/>
                                      </p:to>
                                    </p:set>
                                    <p:animEffect transition="in" filter="fade">
                                      <p:cBhvr>
                                        <p:cTn id="15" dur="400"/>
                                        <p:tgtEl>
                                          <p:spTgt spid="3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Google Shape;309;p39"/>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o"/>
              <a:t>Preprocessing 2 - steps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310" name="Google Shape;310;p39"/>
          <p:cNvSpPr txBox="1">
            <a:spLocks noGrp="1"/>
          </p:cNvSpPr>
          <p:nvPr>
            <p:ph type="body" idx="1"/>
          </p:nvPr>
        </p:nvSpPr>
        <p:spPr>
          <a:xfrm>
            <a:off x="691875" y="1853850"/>
            <a:ext cx="7688700" cy="850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o" sz="1200"/>
              <a:t>-&gt; Apply three masks for red, yellow and blue. After this step, the bounding boxes of the connected components are generated.</a:t>
            </a:r>
            <a:endParaRPr sz="1200"/>
          </a:p>
          <a:p>
            <a:pPr marL="0" lvl="0" indent="0" algn="l" rtl="0">
              <a:spcBef>
                <a:spcPts val="0"/>
              </a:spcBef>
              <a:spcAft>
                <a:spcPts val="0"/>
              </a:spcAft>
              <a:buNone/>
            </a:pPr>
            <a:r>
              <a:rPr lang="ro" sz="1200"/>
              <a:t>-&gt; These regions of interest are filtered by area and aspect ratio.</a:t>
            </a:r>
            <a:endParaRPr sz="1200"/>
          </a:p>
          <a:p>
            <a:pPr marL="0" lvl="0" indent="0" algn="l" rtl="0">
              <a:spcBef>
                <a:spcPts val="0"/>
              </a:spcBef>
              <a:spcAft>
                <a:spcPts val="0"/>
              </a:spcAft>
              <a:buNone/>
            </a:pPr>
            <a:endParaRPr sz="1200"/>
          </a:p>
          <a:p>
            <a:pPr marL="0" lvl="0" indent="0" algn="l" rtl="0">
              <a:spcBef>
                <a:spcPts val="0"/>
              </a:spcBef>
              <a:spcAft>
                <a:spcPts val="0"/>
              </a:spcAft>
              <a:buNone/>
            </a:pPr>
            <a:endParaRPr sz="1200"/>
          </a:p>
        </p:txBody>
      </p:sp>
      <p:pic>
        <p:nvPicPr>
          <p:cNvPr id="311" name="Google Shape;311;p39"/>
          <p:cNvPicPr preferRelativeResize="0"/>
          <p:nvPr/>
        </p:nvPicPr>
        <p:blipFill>
          <a:blip r:embed="rId3">
            <a:alphaModFix/>
          </a:blip>
          <a:stretch>
            <a:fillRect/>
          </a:stretch>
        </p:blipFill>
        <p:spPr>
          <a:xfrm>
            <a:off x="873425" y="2704350"/>
            <a:ext cx="2384176" cy="1794100"/>
          </a:xfrm>
          <a:prstGeom prst="rect">
            <a:avLst/>
          </a:prstGeom>
          <a:noFill/>
          <a:ln>
            <a:noFill/>
          </a:ln>
        </p:spPr>
      </p:pic>
      <p:pic>
        <p:nvPicPr>
          <p:cNvPr id="312" name="Google Shape;312;p39"/>
          <p:cNvPicPr preferRelativeResize="0"/>
          <p:nvPr/>
        </p:nvPicPr>
        <p:blipFill>
          <a:blip r:embed="rId4">
            <a:alphaModFix/>
          </a:blip>
          <a:stretch>
            <a:fillRect/>
          </a:stretch>
        </p:blipFill>
        <p:spPr>
          <a:xfrm>
            <a:off x="3544475" y="2709175"/>
            <a:ext cx="2384175" cy="1785141"/>
          </a:xfrm>
          <a:prstGeom prst="rect">
            <a:avLst/>
          </a:prstGeom>
          <a:noFill/>
          <a:ln>
            <a:noFill/>
          </a:ln>
        </p:spPr>
      </p:pic>
      <p:pic>
        <p:nvPicPr>
          <p:cNvPr id="313" name="Google Shape;313;p39"/>
          <p:cNvPicPr preferRelativeResize="0"/>
          <p:nvPr/>
        </p:nvPicPr>
        <p:blipFill>
          <a:blip r:embed="rId5">
            <a:alphaModFix/>
          </a:blip>
          <a:stretch>
            <a:fillRect/>
          </a:stretch>
        </p:blipFill>
        <p:spPr>
          <a:xfrm>
            <a:off x="6215525" y="2715175"/>
            <a:ext cx="2384174" cy="1773966"/>
          </a:xfrm>
          <a:prstGeom prst="rect">
            <a:avLst/>
          </a:prstGeom>
          <a:noFill/>
          <a:ln>
            <a:noFill/>
          </a:ln>
        </p:spPr>
      </p:pic>
      <p:sp>
        <p:nvSpPr>
          <p:cNvPr id="314" name="Google Shape;314;p39"/>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ro"/>
              <a:t>27</a:t>
            </a:fld>
            <a:endParaRPr/>
          </a:p>
        </p:txBody>
      </p:sp>
      <p:sp>
        <p:nvSpPr>
          <p:cNvPr id="315" name="Google Shape;315;p39"/>
          <p:cNvSpPr txBox="1"/>
          <p:nvPr/>
        </p:nvSpPr>
        <p:spPr>
          <a:xfrm>
            <a:off x="802250" y="4528875"/>
            <a:ext cx="7854300" cy="22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ro" sz="1200">
                <a:solidFill>
                  <a:schemeClr val="accent1"/>
                </a:solidFill>
                <a:latin typeface="Lato"/>
                <a:ea typeface="Lato"/>
                <a:cs typeface="Lato"/>
                <a:sym typeface="Lato"/>
              </a:rPr>
              <a:t>Mask for blue color                                               Extracted ROIs                                                        ROIs after filtering</a:t>
            </a:r>
            <a:endParaRPr sz="1200">
              <a:solidFill>
                <a:schemeClr val="accent1"/>
              </a:solidFill>
              <a:latin typeface="Lato"/>
              <a:ea typeface="Lato"/>
              <a:cs typeface="Lato"/>
              <a:sym typeface="Lat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11"/>
                                        </p:tgtEl>
                                        <p:attrNameLst>
                                          <p:attrName>style.visibility</p:attrName>
                                        </p:attrNameLst>
                                      </p:cBhvr>
                                      <p:to>
                                        <p:strVal val="visible"/>
                                      </p:to>
                                    </p:set>
                                    <p:animEffect transition="in" filter="fade">
                                      <p:cBhvr>
                                        <p:cTn id="7" dur="400"/>
                                        <p:tgtEl>
                                          <p:spTgt spid="311"/>
                                        </p:tgtEl>
                                      </p:cBhvr>
                                    </p:animEffect>
                                  </p:childTnLst>
                                </p:cTn>
                              </p:par>
                            </p:childTnLst>
                          </p:cTn>
                        </p:par>
                        <p:par>
                          <p:cTn id="8" fill="hold">
                            <p:stCondLst>
                              <p:cond delay="400"/>
                            </p:stCondLst>
                            <p:childTnLst>
                              <p:par>
                                <p:cTn id="9" presetID="10" presetClass="entr" presetSubtype="0" fill="hold" nodeType="afterEffect">
                                  <p:stCondLst>
                                    <p:cond delay="0"/>
                                  </p:stCondLst>
                                  <p:childTnLst>
                                    <p:set>
                                      <p:cBhvr>
                                        <p:cTn id="10" dur="1" fill="hold">
                                          <p:stCondLst>
                                            <p:cond delay="0"/>
                                          </p:stCondLst>
                                        </p:cTn>
                                        <p:tgtEl>
                                          <p:spTgt spid="312"/>
                                        </p:tgtEl>
                                        <p:attrNameLst>
                                          <p:attrName>style.visibility</p:attrName>
                                        </p:attrNameLst>
                                      </p:cBhvr>
                                      <p:to>
                                        <p:strVal val="visible"/>
                                      </p:to>
                                    </p:set>
                                    <p:animEffect transition="in" filter="fade">
                                      <p:cBhvr>
                                        <p:cTn id="11" dur="400"/>
                                        <p:tgtEl>
                                          <p:spTgt spid="312"/>
                                        </p:tgtEl>
                                      </p:cBhvr>
                                    </p:animEffect>
                                  </p:childTnLst>
                                </p:cTn>
                              </p:par>
                            </p:childTnLst>
                          </p:cTn>
                        </p:par>
                        <p:par>
                          <p:cTn id="12" fill="hold">
                            <p:stCondLst>
                              <p:cond delay="800"/>
                            </p:stCondLst>
                            <p:childTnLst>
                              <p:par>
                                <p:cTn id="13" presetID="10" presetClass="entr" presetSubtype="0" fill="hold" nodeType="afterEffect">
                                  <p:stCondLst>
                                    <p:cond delay="0"/>
                                  </p:stCondLst>
                                  <p:childTnLst>
                                    <p:set>
                                      <p:cBhvr>
                                        <p:cTn id="14" dur="1" fill="hold">
                                          <p:stCondLst>
                                            <p:cond delay="0"/>
                                          </p:stCondLst>
                                        </p:cTn>
                                        <p:tgtEl>
                                          <p:spTgt spid="313"/>
                                        </p:tgtEl>
                                        <p:attrNameLst>
                                          <p:attrName>style.visibility</p:attrName>
                                        </p:attrNameLst>
                                      </p:cBhvr>
                                      <p:to>
                                        <p:strVal val="visible"/>
                                      </p:to>
                                    </p:set>
                                    <p:animEffect transition="in" filter="fade">
                                      <p:cBhvr>
                                        <p:cTn id="15" dur="400"/>
                                        <p:tgtEl>
                                          <p:spTgt spid="313"/>
                                        </p:tgtEl>
                                      </p:cBhvr>
                                    </p:animEffect>
                                  </p:childTnLst>
                                </p:cTn>
                              </p:par>
                            </p:childTnLst>
                          </p:cTn>
                        </p:par>
                        <p:par>
                          <p:cTn id="16" fill="hold">
                            <p:stCondLst>
                              <p:cond delay="1200"/>
                            </p:stCondLst>
                            <p:childTnLst>
                              <p:par>
                                <p:cTn id="17" presetID="10" presetClass="entr" presetSubtype="0" fill="hold" nodeType="afterEffect">
                                  <p:stCondLst>
                                    <p:cond delay="0"/>
                                  </p:stCondLst>
                                  <p:childTnLst>
                                    <p:set>
                                      <p:cBhvr>
                                        <p:cTn id="18" dur="1" fill="hold">
                                          <p:stCondLst>
                                            <p:cond delay="0"/>
                                          </p:stCondLst>
                                        </p:cTn>
                                        <p:tgtEl>
                                          <p:spTgt spid="315"/>
                                        </p:tgtEl>
                                        <p:attrNameLst>
                                          <p:attrName>style.visibility</p:attrName>
                                        </p:attrNameLst>
                                      </p:cBhvr>
                                      <p:to>
                                        <p:strVal val="visible"/>
                                      </p:to>
                                    </p:set>
                                    <p:animEffect transition="in" filter="fade">
                                      <p:cBhvr>
                                        <p:cTn id="19" dur="400"/>
                                        <p:tgtEl>
                                          <p:spTgt spid="3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Google Shape;320;p40"/>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o"/>
              <a:t>Prediction</a:t>
            </a:r>
            <a:endParaRPr/>
          </a:p>
        </p:txBody>
      </p:sp>
      <p:sp>
        <p:nvSpPr>
          <p:cNvPr id="321" name="Google Shape;321;p40"/>
          <p:cNvSpPr txBox="1">
            <a:spLocks noGrp="1"/>
          </p:cNvSpPr>
          <p:nvPr>
            <p:ph type="body" idx="1"/>
          </p:nvPr>
        </p:nvSpPr>
        <p:spPr>
          <a:xfrm>
            <a:off x="729450" y="1853850"/>
            <a:ext cx="7688700" cy="226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o" sz="1200"/>
              <a:t>-&gt; For each extracted ROI, the following operations must be applied:</a:t>
            </a:r>
            <a:endParaRPr sz="1200"/>
          </a:p>
          <a:p>
            <a:pPr marL="0" lvl="0" indent="0" algn="l" rtl="0">
              <a:spcBef>
                <a:spcPts val="0"/>
              </a:spcBef>
              <a:spcAft>
                <a:spcPts val="0"/>
              </a:spcAft>
              <a:buNone/>
            </a:pPr>
            <a:r>
              <a:rPr lang="ro" sz="1200"/>
              <a:t>             - resize to 64x64 pixels</a:t>
            </a:r>
            <a:endParaRPr sz="1200"/>
          </a:p>
          <a:p>
            <a:pPr marL="0" lvl="0" indent="0" algn="l" rtl="0">
              <a:spcBef>
                <a:spcPts val="0"/>
              </a:spcBef>
              <a:spcAft>
                <a:spcPts val="0"/>
              </a:spcAft>
              <a:buNone/>
            </a:pPr>
            <a:r>
              <a:rPr lang="ro" sz="1200"/>
              <a:t>             - grayscale conversion</a:t>
            </a:r>
            <a:endParaRPr sz="1200"/>
          </a:p>
          <a:p>
            <a:pPr marL="0" lvl="0" indent="0" algn="l" rtl="0">
              <a:spcBef>
                <a:spcPts val="0"/>
              </a:spcBef>
              <a:spcAft>
                <a:spcPts val="0"/>
              </a:spcAft>
              <a:buNone/>
            </a:pPr>
            <a:r>
              <a:rPr lang="ro" sz="1200"/>
              <a:t>             - contrast limited adaptive histogram equalization which is applied on 8x8 pixel patches</a:t>
            </a:r>
            <a:endParaRPr sz="1200"/>
          </a:p>
          <a:p>
            <a:pPr marL="0" lvl="0" indent="0" algn="l" rtl="0">
              <a:spcBef>
                <a:spcPts val="0"/>
              </a:spcBef>
              <a:spcAft>
                <a:spcPts val="0"/>
              </a:spcAft>
              <a:buNone/>
            </a:pPr>
            <a:r>
              <a:rPr lang="ro" sz="1200"/>
              <a:t> </a:t>
            </a:r>
            <a:endParaRPr sz="1200"/>
          </a:p>
          <a:p>
            <a:pPr marL="0" lvl="0" indent="0" algn="l" rtl="0">
              <a:spcBef>
                <a:spcPts val="0"/>
              </a:spcBef>
              <a:spcAft>
                <a:spcPts val="0"/>
              </a:spcAft>
              <a:buNone/>
            </a:pPr>
            <a:r>
              <a:rPr lang="ro" sz="1200"/>
              <a:t>-&gt; These preprocessed ROIs are then classified and if the highest probability of the 5 classes is over 99%, then it is considered a correct prediction. </a:t>
            </a:r>
            <a:endParaRPr sz="1200"/>
          </a:p>
          <a:p>
            <a:pPr marL="0" lvl="0" indent="0" algn="l" rtl="0">
              <a:spcBef>
                <a:spcPts val="0"/>
              </a:spcBef>
              <a:spcAft>
                <a:spcPts val="0"/>
              </a:spcAft>
              <a:buNone/>
            </a:pPr>
            <a:endParaRPr sz="1200"/>
          </a:p>
          <a:p>
            <a:pPr marL="0" lvl="0" indent="0" algn="l" rtl="0">
              <a:spcBef>
                <a:spcPts val="0"/>
              </a:spcBef>
              <a:spcAft>
                <a:spcPts val="0"/>
              </a:spcAft>
              <a:buNone/>
            </a:pPr>
            <a:r>
              <a:rPr lang="ro" sz="1200"/>
              <a:t>-&gt; The prediction of the traffic signs extracted on the basis of the color information is verified taking into account this information.</a:t>
            </a:r>
            <a:endParaRPr sz="1200"/>
          </a:p>
          <a:p>
            <a:pPr marL="0" lvl="0" indent="0" algn="l" rtl="0">
              <a:spcBef>
                <a:spcPts val="0"/>
              </a:spcBef>
              <a:spcAft>
                <a:spcPts val="1600"/>
              </a:spcAft>
              <a:buNone/>
            </a:pPr>
            <a:endParaRPr sz="1200"/>
          </a:p>
        </p:txBody>
      </p:sp>
      <p:sp>
        <p:nvSpPr>
          <p:cNvPr id="322" name="Google Shape;322;p40"/>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ro"/>
              <a:t>28</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27" name="Google Shape;327;p41"/>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o"/>
              <a:t>Distance to sign</a:t>
            </a:r>
            <a:endParaRPr/>
          </a:p>
        </p:txBody>
      </p:sp>
      <p:sp>
        <p:nvSpPr>
          <p:cNvPr id="328" name="Google Shape;328;p41"/>
          <p:cNvSpPr txBox="1">
            <a:spLocks noGrp="1"/>
          </p:cNvSpPr>
          <p:nvPr>
            <p:ph type="body" idx="1"/>
          </p:nvPr>
        </p:nvSpPr>
        <p:spPr>
          <a:xfrm>
            <a:off x="727650" y="1853850"/>
            <a:ext cx="7422000" cy="226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o" sz="1200"/>
              <a:t>-&gt; When a traffic sign is detected, the distance to it is be computed because the car must make an action at a specific moment.</a:t>
            </a:r>
            <a:endParaRPr sz="1200"/>
          </a:p>
          <a:p>
            <a:pPr marL="0" lvl="0" indent="0" algn="l" rtl="0">
              <a:spcBef>
                <a:spcPts val="1600"/>
              </a:spcBef>
              <a:spcAft>
                <a:spcPts val="0"/>
              </a:spcAft>
              <a:buNone/>
            </a:pPr>
            <a:r>
              <a:rPr lang="ro" sz="1200"/>
              <a:t>-&gt; In order to compute the distance the following formula was used:</a:t>
            </a:r>
            <a:endParaRPr sz="1200"/>
          </a:p>
          <a:p>
            <a:pPr marL="0" lvl="0" indent="0" algn="l" rtl="0">
              <a:spcBef>
                <a:spcPts val="1600"/>
              </a:spcBef>
              <a:spcAft>
                <a:spcPts val="0"/>
              </a:spcAft>
              <a:buNone/>
            </a:pPr>
            <a:r>
              <a:rPr lang="ro" sz="1200"/>
              <a:t>	distance = (sign_width * focal_distance) / sqrt(bb_width_pixels * bb_height_pixels)</a:t>
            </a:r>
            <a:endParaRPr sz="1200"/>
          </a:p>
          <a:p>
            <a:pPr marL="0" lvl="0" indent="0" algn="l" rtl="0">
              <a:spcBef>
                <a:spcPts val="1600"/>
              </a:spcBef>
              <a:spcAft>
                <a:spcPts val="0"/>
              </a:spcAft>
              <a:buNone/>
            </a:pPr>
            <a:r>
              <a:rPr lang="ro" sz="1200"/>
              <a:t>-&gt; This formula can be applied because each sign has a known width and height of 6 cm. </a:t>
            </a:r>
            <a:endParaRPr sz="1200"/>
          </a:p>
          <a:p>
            <a:pPr marL="0" lvl="0" indent="0" algn="l" rtl="0">
              <a:spcBef>
                <a:spcPts val="1600"/>
              </a:spcBef>
              <a:spcAft>
                <a:spcPts val="1600"/>
              </a:spcAft>
              <a:buNone/>
            </a:pPr>
            <a:r>
              <a:rPr lang="ro" sz="1200"/>
              <a:t>-&gt; The dimensions of the bounding box of the sign were used.</a:t>
            </a:r>
            <a:endParaRPr sz="1200"/>
          </a:p>
        </p:txBody>
      </p:sp>
      <p:sp>
        <p:nvSpPr>
          <p:cNvPr id="329" name="Google Shape;329;p4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ro"/>
              <a:t>29</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o"/>
              <a:t>Context - BFMC 2020</a:t>
            </a:r>
            <a:endParaRPr/>
          </a:p>
        </p:txBody>
      </p:sp>
      <p:sp>
        <p:nvSpPr>
          <p:cNvPr id="104" name="Google Shape;104;p15"/>
          <p:cNvSpPr txBox="1">
            <a:spLocks noGrp="1"/>
          </p:cNvSpPr>
          <p:nvPr>
            <p:ph type="body" idx="1"/>
          </p:nvPr>
        </p:nvSpPr>
        <p:spPr>
          <a:xfrm>
            <a:off x="729450" y="2327475"/>
            <a:ext cx="7688700" cy="2455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o" sz="1200"/>
              <a:t>-&gt; The module is a component of the car with which the Back On Track team has competed at BFMC 2020.</a:t>
            </a:r>
            <a:endParaRPr sz="1200"/>
          </a:p>
          <a:p>
            <a:pPr marL="0" lvl="0" indent="0" algn="l" rtl="0">
              <a:spcBef>
                <a:spcPts val="0"/>
              </a:spcBef>
              <a:spcAft>
                <a:spcPts val="0"/>
              </a:spcAft>
              <a:buNone/>
            </a:pPr>
            <a:endParaRPr sz="1200"/>
          </a:p>
          <a:p>
            <a:pPr marL="0" lvl="0" indent="0" algn="l" rtl="0">
              <a:spcBef>
                <a:spcPts val="0"/>
              </a:spcBef>
              <a:spcAft>
                <a:spcPts val="0"/>
              </a:spcAft>
              <a:buNone/>
            </a:pPr>
            <a:r>
              <a:rPr lang="ro" sz="1200"/>
              <a:t>-&gt; The car is built on a 1/10 scale. </a:t>
            </a:r>
            <a:endParaRPr sz="1200"/>
          </a:p>
          <a:p>
            <a:pPr marL="0" lvl="0" indent="0" algn="l" rtl="0">
              <a:spcBef>
                <a:spcPts val="1600"/>
              </a:spcBef>
              <a:spcAft>
                <a:spcPts val="0"/>
              </a:spcAft>
              <a:buNone/>
            </a:pPr>
            <a:r>
              <a:rPr lang="ro" sz="1200"/>
              <a:t>-&gt; The car must be autonomous. </a:t>
            </a:r>
            <a:endParaRPr sz="1200"/>
          </a:p>
          <a:p>
            <a:pPr marL="0" lvl="0" indent="0" algn="l" rtl="0">
              <a:spcBef>
                <a:spcPts val="1600"/>
              </a:spcBef>
              <a:spcAft>
                <a:spcPts val="0"/>
              </a:spcAft>
              <a:buNone/>
            </a:pPr>
            <a:r>
              <a:rPr lang="ro" sz="1200"/>
              <a:t>-&gt; The algorithm runs on a Raspberry Pi 4 Model B - 4GB.</a:t>
            </a:r>
            <a:endParaRPr sz="1200"/>
          </a:p>
          <a:p>
            <a:pPr marL="0" lvl="0" indent="0" algn="l" rtl="0">
              <a:spcBef>
                <a:spcPts val="1600"/>
              </a:spcBef>
              <a:spcAft>
                <a:spcPts val="0"/>
              </a:spcAft>
              <a:buNone/>
            </a:pPr>
            <a:r>
              <a:rPr lang="ro" sz="1200"/>
              <a:t>-&gt; There is a serial connection between the Raspberry Pi and a Nucleo F401RE microcontroller.</a:t>
            </a:r>
            <a:endParaRPr sz="1200"/>
          </a:p>
          <a:p>
            <a:pPr marL="0" lvl="0" indent="0" algn="l" rtl="0">
              <a:spcBef>
                <a:spcPts val="1600"/>
              </a:spcBef>
              <a:spcAft>
                <a:spcPts val="0"/>
              </a:spcAft>
              <a:buNone/>
            </a:pPr>
            <a:r>
              <a:rPr lang="ro" sz="1200"/>
              <a:t>-&gt; The microcontroller operates the car according to the messages received from the Raspberry Pi.</a:t>
            </a:r>
            <a:endParaRPr sz="1200"/>
          </a:p>
        </p:txBody>
      </p:sp>
      <p:pic>
        <p:nvPicPr>
          <p:cNvPr id="105" name="Google Shape;105;p15"/>
          <p:cNvPicPr preferRelativeResize="0"/>
          <p:nvPr/>
        </p:nvPicPr>
        <p:blipFill>
          <a:blip r:embed="rId3">
            <a:alphaModFix/>
          </a:blip>
          <a:stretch>
            <a:fillRect/>
          </a:stretch>
        </p:blipFill>
        <p:spPr>
          <a:xfrm>
            <a:off x="4962625" y="606975"/>
            <a:ext cx="3455526" cy="1720500"/>
          </a:xfrm>
          <a:prstGeom prst="rect">
            <a:avLst/>
          </a:prstGeom>
          <a:noFill/>
          <a:ln>
            <a:noFill/>
          </a:ln>
        </p:spPr>
      </p:pic>
      <p:sp>
        <p:nvSpPr>
          <p:cNvPr id="106" name="Google Shape;106;p1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ro"/>
              <a:t>3</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5"/>
                                        </p:tgtEl>
                                        <p:attrNameLst>
                                          <p:attrName>style.visibility</p:attrName>
                                        </p:attrNameLst>
                                      </p:cBhvr>
                                      <p:to>
                                        <p:strVal val="visible"/>
                                      </p:to>
                                    </p:set>
                                    <p:animEffect transition="in" filter="fade">
                                      <p:cBhvr>
                                        <p:cTn id="7" dur="400"/>
                                        <p:tgtEl>
                                          <p:spTgt spid="1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42"/>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o"/>
              <a:t>Results- performance</a:t>
            </a:r>
            <a:endParaRPr/>
          </a:p>
        </p:txBody>
      </p:sp>
      <p:sp>
        <p:nvSpPr>
          <p:cNvPr id="335" name="Google Shape;335;p42"/>
          <p:cNvSpPr txBox="1">
            <a:spLocks noGrp="1"/>
          </p:cNvSpPr>
          <p:nvPr>
            <p:ph type="body" idx="1"/>
          </p:nvPr>
        </p:nvSpPr>
        <p:spPr>
          <a:xfrm>
            <a:off x="729450" y="1853850"/>
            <a:ext cx="7733100" cy="289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o" sz="1200"/>
              <a:t>-&gt; The algorithm was tested on a laptop with the following specifications:</a:t>
            </a:r>
            <a:endParaRPr sz="1200"/>
          </a:p>
          <a:p>
            <a:pPr marL="0" lvl="0" indent="0" algn="l" rtl="0">
              <a:spcBef>
                <a:spcPts val="0"/>
              </a:spcBef>
              <a:spcAft>
                <a:spcPts val="0"/>
              </a:spcAft>
              <a:buNone/>
            </a:pPr>
            <a:r>
              <a:rPr lang="ro" sz="1200"/>
              <a:t>           -&gt; Intel i7 7700hq processor</a:t>
            </a:r>
            <a:endParaRPr sz="1200"/>
          </a:p>
          <a:p>
            <a:pPr marL="0" lvl="0" indent="0" algn="l" rtl="0">
              <a:spcBef>
                <a:spcPts val="0"/>
              </a:spcBef>
              <a:spcAft>
                <a:spcPts val="0"/>
              </a:spcAft>
              <a:buNone/>
            </a:pPr>
            <a:r>
              <a:rPr lang="ro" sz="1200"/>
              <a:t>           -&gt; 8GB RAM</a:t>
            </a:r>
            <a:endParaRPr sz="1200"/>
          </a:p>
          <a:p>
            <a:pPr marL="0" lvl="0" indent="0" algn="l" rtl="0">
              <a:spcBef>
                <a:spcPts val="0"/>
              </a:spcBef>
              <a:spcAft>
                <a:spcPts val="0"/>
              </a:spcAft>
              <a:buNone/>
            </a:pPr>
            <a:r>
              <a:rPr lang="ro" sz="1200"/>
              <a:t>           -&gt; HDD with 5400 rpm</a:t>
            </a:r>
            <a:endParaRPr sz="1200"/>
          </a:p>
          <a:p>
            <a:pPr marL="0" lvl="0" indent="0" algn="l" rtl="0">
              <a:spcBef>
                <a:spcPts val="0"/>
              </a:spcBef>
              <a:spcAft>
                <a:spcPts val="0"/>
              </a:spcAft>
              <a:buNone/>
            </a:pPr>
            <a:endParaRPr sz="1200"/>
          </a:p>
          <a:p>
            <a:pPr marL="0" lvl="0" indent="0" algn="l" rtl="0">
              <a:spcBef>
                <a:spcPts val="0"/>
              </a:spcBef>
              <a:spcAft>
                <a:spcPts val="0"/>
              </a:spcAft>
              <a:buNone/>
            </a:pPr>
            <a:r>
              <a:rPr lang="ro" sz="1200"/>
              <a:t>-&gt; The images are read from the hard disk, 23 fps were obtained in the worst-case scenario, namely in pictures in which there were many regions of interest extracted and classified.</a:t>
            </a:r>
            <a:endParaRPr sz="1200"/>
          </a:p>
          <a:p>
            <a:pPr marL="0" lvl="0" indent="0" algn="l" rtl="0">
              <a:spcBef>
                <a:spcPts val="0"/>
              </a:spcBef>
              <a:spcAft>
                <a:spcPts val="0"/>
              </a:spcAft>
              <a:buNone/>
            </a:pPr>
            <a:endParaRPr sz="1200"/>
          </a:p>
          <a:p>
            <a:pPr marL="0" lvl="0" indent="0" algn="l" rtl="0">
              <a:spcBef>
                <a:spcPts val="0"/>
              </a:spcBef>
              <a:spcAft>
                <a:spcPts val="0"/>
              </a:spcAft>
              <a:buNone/>
            </a:pPr>
            <a:r>
              <a:rPr lang="ro" sz="1200"/>
              <a:t>-&gt; If the algorithm runs in scenarios in which all traffic signs have visible poles, then the frame rate increases to 39, due to stopping of the color-based segmentation component.</a:t>
            </a:r>
            <a:endParaRPr sz="1200"/>
          </a:p>
          <a:p>
            <a:pPr marL="0" lvl="0" indent="0" algn="l" rtl="0">
              <a:spcBef>
                <a:spcPts val="0"/>
              </a:spcBef>
              <a:spcAft>
                <a:spcPts val="0"/>
              </a:spcAft>
              <a:buNone/>
            </a:pPr>
            <a:endParaRPr sz="1200"/>
          </a:p>
          <a:p>
            <a:pPr marL="0" lvl="0" indent="0" algn="l" rtl="0">
              <a:spcBef>
                <a:spcPts val="0"/>
              </a:spcBef>
              <a:spcAft>
                <a:spcPts val="0"/>
              </a:spcAft>
              <a:buNone/>
            </a:pPr>
            <a:r>
              <a:rPr lang="ro" sz="1200"/>
              <a:t>-&gt; If both pipelines are running, on a Raspberry Pi 4 the algorithm runs at 6 up to 10 fps depending on scene.</a:t>
            </a:r>
            <a:endParaRPr sz="1200"/>
          </a:p>
          <a:p>
            <a:pPr marL="0" lvl="0" indent="0" algn="l" rtl="0">
              <a:spcBef>
                <a:spcPts val="0"/>
              </a:spcBef>
              <a:spcAft>
                <a:spcPts val="0"/>
              </a:spcAft>
              <a:buNone/>
            </a:pPr>
            <a:endParaRPr sz="1200"/>
          </a:p>
          <a:p>
            <a:pPr marL="0" lvl="0" indent="0" algn="l" rtl="0">
              <a:spcBef>
                <a:spcPts val="0"/>
              </a:spcBef>
              <a:spcAft>
                <a:spcPts val="0"/>
              </a:spcAft>
              <a:buNone/>
            </a:pPr>
            <a:endParaRPr sz="1200"/>
          </a:p>
          <a:p>
            <a:pPr marL="0" lvl="0" indent="0" algn="l" rtl="0">
              <a:spcBef>
                <a:spcPts val="0"/>
              </a:spcBef>
              <a:spcAft>
                <a:spcPts val="1600"/>
              </a:spcAft>
              <a:buNone/>
            </a:pPr>
            <a:endParaRPr sz="1200"/>
          </a:p>
        </p:txBody>
      </p:sp>
      <p:sp>
        <p:nvSpPr>
          <p:cNvPr id="336" name="Google Shape;336;p4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ro"/>
              <a:t>30</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43"/>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o"/>
              <a:t>Results - special scenarios</a:t>
            </a:r>
            <a:endParaRPr/>
          </a:p>
        </p:txBody>
      </p:sp>
      <p:sp>
        <p:nvSpPr>
          <p:cNvPr id="342" name="Google Shape;342;p43"/>
          <p:cNvSpPr txBox="1">
            <a:spLocks noGrp="1"/>
          </p:cNvSpPr>
          <p:nvPr>
            <p:ph type="body" idx="1"/>
          </p:nvPr>
        </p:nvSpPr>
        <p:spPr>
          <a:xfrm>
            <a:off x="729450" y="1853850"/>
            <a:ext cx="7688700" cy="376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o" sz="1200"/>
              <a:t>-&gt; The column is not visible even if a lighting factor of 75% is applied.</a:t>
            </a:r>
            <a:endParaRPr sz="1200"/>
          </a:p>
          <a:p>
            <a:pPr marL="0" lvl="0" indent="0" algn="l" rtl="0">
              <a:spcBef>
                <a:spcPts val="0"/>
              </a:spcBef>
              <a:spcAft>
                <a:spcPts val="0"/>
              </a:spcAft>
              <a:buNone/>
            </a:pPr>
            <a:endParaRPr sz="1200"/>
          </a:p>
        </p:txBody>
      </p:sp>
      <p:pic>
        <p:nvPicPr>
          <p:cNvPr id="343" name="Google Shape;343;p43"/>
          <p:cNvPicPr preferRelativeResize="0"/>
          <p:nvPr/>
        </p:nvPicPr>
        <p:blipFill>
          <a:blip r:embed="rId3">
            <a:alphaModFix/>
          </a:blip>
          <a:stretch>
            <a:fillRect/>
          </a:stretch>
        </p:blipFill>
        <p:spPr>
          <a:xfrm>
            <a:off x="4763625" y="2240275"/>
            <a:ext cx="2991676" cy="2247405"/>
          </a:xfrm>
          <a:prstGeom prst="rect">
            <a:avLst/>
          </a:prstGeom>
          <a:noFill/>
          <a:ln>
            <a:noFill/>
          </a:ln>
        </p:spPr>
      </p:pic>
      <p:pic>
        <p:nvPicPr>
          <p:cNvPr id="344" name="Google Shape;344;p43"/>
          <p:cNvPicPr preferRelativeResize="0"/>
          <p:nvPr/>
        </p:nvPicPr>
        <p:blipFill>
          <a:blip r:embed="rId4">
            <a:alphaModFix/>
          </a:blip>
          <a:stretch>
            <a:fillRect/>
          </a:stretch>
        </p:blipFill>
        <p:spPr>
          <a:xfrm>
            <a:off x="1380477" y="2229850"/>
            <a:ext cx="2991673" cy="2268250"/>
          </a:xfrm>
          <a:prstGeom prst="rect">
            <a:avLst/>
          </a:prstGeom>
          <a:noFill/>
          <a:ln>
            <a:noFill/>
          </a:ln>
        </p:spPr>
      </p:pic>
      <p:sp>
        <p:nvSpPr>
          <p:cNvPr id="345" name="Google Shape;345;p4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ro"/>
              <a:t>31</a:t>
            </a:fld>
            <a:endParaRPr/>
          </a:p>
        </p:txBody>
      </p:sp>
      <p:sp>
        <p:nvSpPr>
          <p:cNvPr id="346" name="Google Shape;346;p43"/>
          <p:cNvSpPr txBox="1"/>
          <p:nvPr/>
        </p:nvSpPr>
        <p:spPr>
          <a:xfrm>
            <a:off x="1190450" y="4452250"/>
            <a:ext cx="6940200" cy="29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ro" sz="1200">
                <a:solidFill>
                  <a:schemeClr val="accent1"/>
                </a:solidFill>
                <a:latin typeface="Lato"/>
                <a:ea typeface="Lato"/>
                <a:cs typeface="Lato"/>
                <a:sym typeface="Lato"/>
              </a:rPr>
              <a:t>   Detection based on color                                                           Lighting increased by 75%</a:t>
            </a:r>
            <a:endParaRPr sz="1200">
              <a:solidFill>
                <a:schemeClr val="accent1"/>
              </a:solidFill>
              <a:latin typeface="Lato"/>
              <a:ea typeface="Lato"/>
              <a:cs typeface="Lato"/>
              <a:sym typeface="Lat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44"/>
                                        </p:tgtEl>
                                        <p:attrNameLst>
                                          <p:attrName>style.visibility</p:attrName>
                                        </p:attrNameLst>
                                      </p:cBhvr>
                                      <p:to>
                                        <p:strVal val="visible"/>
                                      </p:to>
                                    </p:set>
                                    <p:animEffect transition="in" filter="fade">
                                      <p:cBhvr>
                                        <p:cTn id="7" dur="400"/>
                                        <p:tgtEl>
                                          <p:spTgt spid="344"/>
                                        </p:tgtEl>
                                      </p:cBhvr>
                                    </p:animEffect>
                                  </p:childTnLst>
                                </p:cTn>
                              </p:par>
                            </p:childTnLst>
                          </p:cTn>
                        </p:par>
                        <p:par>
                          <p:cTn id="8" fill="hold">
                            <p:stCondLst>
                              <p:cond delay="400"/>
                            </p:stCondLst>
                            <p:childTnLst>
                              <p:par>
                                <p:cTn id="9" presetID="10" presetClass="entr" presetSubtype="0" fill="hold" nodeType="afterEffect">
                                  <p:stCondLst>
                                    <p:cond delay="0"/>
                                  </p:stCondLst>
                                  <p:childTnLst>
                                    <p:set>
                                      <p:cBhvr>
                                        <p:cTn id="10" dur="1" fill="hold">
                                          <p:stCondLst>
                                            <p:cond delay="0"/>
                                          </p:stCondLst>
                                        </p:cTn>
                                        <p:tgtEl>
                                          <p:spTgt spid="343"/>
                                        </p:tgtEl>
                                        <p:attrNameLst>
                                          <p:attrName>style.visibility</p:attrName>
                                        </p:attrNameLst>
                                      </p:cBhvr>
                                      <p:to>
                                        <p:strVal val="visible"/>
                                      </p:to>
                                    </p:set>
                                    <p:animEffect transition="in" filter="fade">
                                      <p:cBhvr>
                                        <p:cTn id="11" dur="400"/>
                                        <p:tgtEl>
                                          <p:spTgt spid="343"/>
                                        </p:tgtEl>
                                      </p:cBhvr>
                                    </p:animEffect>
                                  </p:childTnLst>
                                </p:cTn>
                              </p:par>
                            </p:childTnLst>
                          </p:cTn>
                        </p:par>
                        <p:par>
                          <p:cTn id="12" fill="hold">
                            <p:stCondLst>
                              <p:cond delay="800"/>
                            </p:stCondLst>
                            <p:childTnLst>
                              <p:par>
                                <p:cTn id="13" presetID="10" presetClass="entr" presetSubtype="0" fill="hold" nodeType="afterEffect">
                                  <p:stCondLst>
                                    <p:cond delay="0"/>
                                  </p:stCondLst>
                                  <p:childTnLst>
                                    <p:set>
                                      <p:cBhvr>
                                        <p:cTn id="14" dur="1" fill="hold">
                                          <p:stCondLst>
                                            <p:cond delay="0"/>
                                          </p:stCondLst>
                                        </p:cTn>
                                        <p:tgtEl>
                                          <p:spTgt spid="346"/>
                                        </p:tgtEl>
                                        <p:attrNameLst>
                                          <p:attrName>style.visibility</p:attrName>
                                        </p:attrNameLst>
                                      </p:cBhvr>
                                      <p:to>
                                        <p:strVal val="visible"/>
                                      </p:to>
                                    </p:set>
                                    <p:animEffect transition="in" filter="fade">
                                      <p:cBhvr>
                                        <p:cTn id="15" dur="400"/>
                                        <p:tgtEl>
                                          <p:spTgt spid="3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4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o"/>
              <a:t>Results - special scenarios</a:t>
            </a:r>
            <a:endParaRPr/>
          </a:p>
          <a:p>
            <a:pPr marL="0" lvl="0" indent="0" algn="l" rtl="0">
              <a:spcBef>
                <a:spcPts val="0"/>
              </a:spcBef>
              <a:spcAft>
                <a:spcPts val="0"/>
              </a:spcAft>
              <a:buNone/>
            </a:pPr>
            <a:endParaRPr/>
          </a:p>
        </p:txBody>
      </p:sp>
      <p:sp>
        <p:nvSpPr>
          <p:cNvPr id="352" name="Google Shape;352;p44"/>
          <p:cNvSpPr txBox="1">
            <a:spLocks noGrp="1"/>
          </p:cNvSpPr>
          <p:nvPr>
            <p:ph type="body" idx="1"/>
          </p:nvPr>
        </p:nvSpPr>
        <p:spPr>
          <a:xfrm>
            <a:off x="729450" y="1853850"/>
            <a:ext cx="7688700" cy="376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o" sz="1200"/>
              <a:t>-&gt; There is no accurate representation of colors, so the detection is based on pole.</a:t>
            </a:r>
            <a:r>
              <a:rPr lang="ro"/>
              <a:t>                                  </a:t>
            </a:r>
            <a:endParaRPr sz="1800"/>
          </a:p>
          <a:p>
            <a:pPr marL="0" lvl="0" indent="0" algn="l" rtl="0">
              <a:spcBef>
                <a:spcPts val="1600"/>
              </a:spcBef>
              <a:spcAft>
                <a:spcPts val="1600"/>
              </a:spcAft>
              <a:buNone/>
            </a:pPr>
            <a:endParaRPr/>
          </a:p>
        </p:txBody>
      </p:sp>
      <p:pic>
        <p:nvPicPr>
          <p:cNvPr id="353" name="Google Shape;353;p44"/>
          <p:cNvPicPr preferRelativeResize="0"/>
          <p:nvPr/>
        </p:nvPicPr>
        <p:blipFill>
          <a:blip r:embed="rId3">
            <a:alphaModFix/>
          </a:blip>
          <a:stretch>
            <a:fillRect/>
          </a:stretch>
        </p:blipFill>
        <p:spPr>
          <a:xfrm>
            <a:off x="729450" y="2230350"/>
            <a:ext cx="3353709" cy="2519500"/>
          </a:xfrm>
          <a:prstGeom prst="rect">
            <a:avLst/>
          </a:prstGeom>
          <a:noFill/>
          <a:ln>
            <a:noFill/>
          </a:ln>
        </p:spPr>
      </p:pic>
      <p:pic>
        <p:nvPicPr>
          <p:cNvPr id="354" name="Google Shape;354;p44"/>
          <p:cNvPicPr preferRelativeResize="0"/>
          <p:nvPr/>
        </p:nvPicPr>
        <p:blipFill>
          <a:blip r:embed="rId4">
            <a:alphaModFix/>
          </a:blip>
          <a:stretch>
            <a:fillRect/>
          </a:stretch>
        </p:blipFill>
        <p:spPr>
          <a:xfrm>
            <a:off x="4630225" y="2344275"/>
            <a:ext cx="1114975" cy="2288625"/>
          </a:xfrm>
          <a:prstGeom prst="rect">
            <a:avLst/>
          </a:prstGeom>
          <a:noFill/>
          <a:ln>
            <a:noFill/>
          </a:ln>
        </p:spPr>
      </p:pic>
      <p:pic>
        <p:nvPicPr>
          <p:cNvPr id="355" name="Google Shape;355;p44"/>
          <p:cNvPicPr preferRelativeResize="0"/>
          <p:nvPr/>
        </p:nvPicPr>
        <p:blipFill>
          <a:blip r:embed="rId5">
            <a:alphaModFix/>
          </a:blip>
          <a:stretch>
            <a:fillRect/>
          </a:stretch>
        </p:blipFill>
        <p:spPr>
          <a:xfrm>
            <a:off x="6563975" y="2846700"/>
            <a:ext cx="1114975" cy="1097561"/>
          </a:xfrm>
          <a:prstGeom prst="rect">
            <a:avLst/>
          </a:prstGeom>
          <a:noFill/>
          <a:ln>
            <a:noFill/>
          </a:ln>
        </p:spPr>
      </p:pic>
      <p:sp>
        <p:nvSpPr>
          <p:cNvPr id="356" name="Google Shape;356;p4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ro"/>
              <a:t>32</a:t>
            </a:fld>
            <a:endParaRPr/>
          </a:p>
        </p:txBody>
      </p:sp>
      <p:sp>
        <p:nvSpPr>
          <p:cNvPr id="357" name="Google Shape;357;p44"/>
          <p:cNvSpPr txBox="1"/>
          <p:nvPr/>
        </p:nvSpPr>
        <p:spPr>
          <a:xfrm>
            <a:off x="6101025" y="3944250"/>
            <a:ext cx="2207100" cy="39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ro" sz="1200">
                <a:solidFill>
                  <a:schemeClr val="accent1"/>
                </a:solidFill>
                <a:latin typeface="Lato"/>
                <a:ea typeface="Lato"/>
                <a:cs typeface="Lato"/>
                <a:sym typeface="Lato"/>
              </a:rPr>
              <a:t>Incorrect color representation</a:t>
            </a:r>
            <a:endParaRPr sz="1200">
              <a:solidFill>
                <a:schemeClr val="accent1"/>
              </a:solidFill>
              <a:latin typeface="Lato"/>
              <a:ea typeface="Lato"/>
              <a:cs typeface="Lato"/>
              <a:sym typeface="Lato"/>
            </a:endParaRPr>
          </a:p>
        </p:txBody>
      </p:sp>
      <p:sp>
        <p:nvSpPr>
          <p:cNvPr id="358" name="Google Shape;358;p44"/>
          <p:cNvSpPr txBox="1"/>
          <p:nvPr/>
        </p:nvSpPr>
        <p:spPr>
          <a:xfrm>
            <a:off x="4138150" y="2230350"/>
            <a:ext cx="437100" cy="251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ro" sz="1900">
                <a:latin typeface="Lato"/>
                <a:ea typeface="Lato"/>
                <a:cs typeface="Lato"/>
                <a:sym typeface="Lato"/>
              </a:rPr>
              <a:t> </a:t>
            </a:r>
            <a:endParaRPr sz="1900">
              <a:latin typeface="Lato"/>
              <a:ea typeface="Lato"/>
              <a:cs typeface="Lato"/>
              <a:sym typeface="Lato"/>
            </a:endParaRPr>
          </a:p>
          <a:p>
            <a:pPr marL="0" lvl="0" indent="0" algn="l" rtl="0">
              <a:spcBef>
                <a:spcPts val="0"/>
              </a:spcBef>
              <a:spcAft>
                <a:spcPts val="0"/>
              </a:spcAft>
              <a:buNone/>
            </a:pPr>
            <a:endParaRPr sz="1900">
              <a:latin typeface="Lato"/>
              <a:ea typeface="Lato"/>
              <a:cs typeface="Lato"/>
              <a:sym typeface="Lato"/>
            </a:endParaRPr>
          </a:p>
          <a:p>
            <a:pPr marL="0" lvl="0" indent="0" algn="l" rtl="0">
              <a:spcBef>
                <a:spcPts val="0"/>
              </a:spcBef>
              <a:spcAft>
                <a:spcPts val="0"/>
              </a:spcAft>
              <a:buNone/>
            </a:pPr>
            <a:endParaRPr sz="1900">
              <a:latin typeface="Lato"/>
              <a:ea typeface="Lato"/>
              <a:cs typeface="Lato"/>
              <a:sym typeface="Lato"/>
            </a:endParaRPr>
          </a:p>
          <a:p>
            <a:pPr marL="0" lvl="0" indent="0" algn="l" rtl="0">
              <a:spcBef>
                <a:spcPts val="0"/>
              </a:spcBef>
              <a:spcAft>
                <a:spcPts val="0"/>
              </a:spcAft>
              <a:buNone/>
            </a:pPr>
            <a:r>
              <a:rPr lang="ro" sz="1900">
                <a:latin typeface="Lato"/>
                <a:ea typeface="Lato"/>
                <a:cs typeface="Lato"/>
                <a:sym typeface="Lato"/>
              </a:rPr>
              <a:t>-&gt;</a:t>
            </a:r>
            <a:endParaRPr sz="1900">
              <a:latin typeface="Lato"/>
              <a:ea typeface="Lato"/>
              <a:cs typeface="Lato"/>
              <a:sym typeface="Lato"/>
            </a:endParaRPr>
          </a:p>
        </p:txBody>
      </p:sp>
      <p:sp>
        <p:nvSpPr>
          <p:cNvPr id="359" name="Google Shape;359;p44"/>
          <p:cNvSpPr txBox="1"/>
          <p:nvPr/>
        </p:nvSpPr>
        <p:spPr>
          <a:xfrm>
            <a:off x="5936038" y="2193650"/>
            <a:ext cx="437100" cy="259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ro" sz="1900">
                <a:latin typeface="Lato"/>
                <a:ea typeface="Lato"/>
                <a:cs typeface="Lato"/>
                <a:sym typeface="Lato"/>
              </a:rPr>
              <a:t>  </a:t>
            </a:r>
            <a:endParaRPr sz="1900">
              <a:latin typeface="Lato"/>
              <a:ea typeface="Lato"/>
              <a:cs typeface="Lato"/>
              <a:sym typeface="Lato"/>
            </a:endParaRPr>
          </a:p>
          <a:p>
            <a:pPr marL="0" lvl="0" indent="0" algn="l" rtl="0">
              <a:spcBef>
                <a:spcPts val="0"/>
              </a:spcBef>
              <a:spcAft>
                <a:spcPts val="0"/>
              </a:spcAft>
              <a:buNone/>
            </a:pPr>
            <a:endParaRPr sz="1900">
              <a:latin typeface="Lato"/>
              <a:ea typeface="Lato"/>
              <a:cs typeface="Lato"/>
              <a:sym typeface="Lato"/>
            </a:endParaRPr>
          </a:p>
          <a:p>
            <a:pPr marL="0" lvl="0" indent="0" algn="l" rtl="0">
              <a:spcBef>
                <a:spcPts val="0"/>
              </a:spcBef>
              <a:spcAft>
                <a:spcPts val="0"/>
              </a:spcAft>
              <a:buNone/>
            </a:pPr>
            <a:endParaRPr sz="1900">
              <a:latin typeface="Lato"/>
              <a:ea typeface="Lato"/>
              <a:cs typeface="Lato"/>
              <a:sym typeface="Lato"/>
            </a:endParaRPr>
          </a:p>
          <a:p>
            <a:pPr marL="0" lvl="0" indent="0" algn="l" rtl="0">
              <a:spcBef>
                <a:spcPts val="0"/>
              </a:spcBef>
              <a:spcAft>
                <a:spcPts val="0"/>
              </a:spcAft>
              <a:buNone/>
            </a:pPr>
            <a:r>
              <a:rPr lang="ro" sz="1900">
                <a:latin typeface="Lato"/>
                <a:ea typeface="Lato"/>
                <a:cs typeface="Lato"/>
                <a:sym typeface="Lato"/>
              </a:rPr>
              <a:t>-&gt;</a:t>
            </a:r>
            <a:endParaRPr sz="1900">
              <a:latin typeface="Lato"/>
              <a:ea typeface="Lato"/>
              <a:cs typeface="Lato"/>
              <a:sym typeface="Lat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53"/>
                                        </p:tgtEl>
                                        <p:attrNameLst>
                                          <p:attrName>style.visibility</p:attrName>
                                        </p:attrNameLst>
                                      </p:cBhvr>
                                      <p:to>
                                        <p:strVal val="visible"/>
                                      </p:to>
                                    </p:set>
                                    <p:animEffect transition="in" filter="fade">
                                      <p:cBhvr>
                                        <p:cTn id="7" dur="400"/>
                                        <p:tgtEl>
                                          <p:spTgt spid="353"/>
                                        </p:tgtEl>
                                      </p:cBhvr>
                                    </p:animEffect>
                                  </p:childTnLst>
                                </p:cTn>
                              </p:par>
                            </p:childTnLst>
                          </p:cTn>
                        </p:par>
                        <p:par>
                          <p:cTn id="8" fill="hold">
                            <p:stCondLst>
                              <p:cond delay="400"/>
                            </p:stCondLst>
                            <p:childTnLst>
                              <p:par>
                                <p:cTn id="9" presetID="10" presetClass="entr" presetSubtype="0" fill="hold" nodeType="afterEffect">
                                  <p:stCondLst>
                                    <p:cond delay="0"/>
                                  </p:stCondLst>
                                  <p:childTnLst>
                                    <p:set>
                                      <p:cBhvr>
                                        <p:cTn id="10" dur="1" fill="hold">
                                          <p:stCondLst>
                                            <p:cond delay="0"/>
                                          </p:stCondLst>
                                        </p:cTn>
                                        <p:tgtEl>
                                          <p:spTgt spid="358"/>
                                        </p:tgtEl>
                                        <p:attrNameLst>
                                          <p:attrName>style.visibility</p:attrName>
                                        </p:attrNameLst>
                                      </p:cBhvr>
                                      <p:to>
                                        <p:strVal val="visible"/>
                                      </p:to>
                                    </p:set>
                                    <p:animEffect transition="in" filter="fade">
                                      <p:cBhvr>
                                        <p:cTn id="11" dur="400"/>
                                        <p:tgtEl>
                                          <p:spTgt spid="358"/>
                                        </p:tgtEl>
                                      </p:cBhvr>
                                    </p:animEffect>
                                  </p:childTnLst>
                                </p:cTn>
                              </p:par>
                            </p:childTnLst>
                          </p:cTn>
                        </p:par>
                        <p:par>
                          <p:cTn id="12" fill="hold">
                            <p:stCondLst>
                              <p:cond delay="800"/>
                            </p:stCondLst>
                            <p:childTnLst>
                              <p:par>
                                <p:cTn id="13" presetID="10" presetClass="entr" presetSubtype="0" fill="hold" nodeType="afterEffect">
                                  <p:stCondLst>
                                    <p:cond delay="0"/>
                                  </p:stCondLst>
                                  <p:childTnLst>
                                    <p:set>
                                      <p:cBhvr>
                                        <p:cTn id="14" dur="1" fill="hold">
                                          <p:stCondLst>
                                            <p:cond delay="0"/>
                                          </p:stCondLst>
                                        </p:cTn>
                                        <p:tgtEl>
                                          <p:spTgt spid="354"/>
                                        </p:tgtEl>
                                        <p:attrNameLst>
                                          <p:attrName>style.visibility</p:attrName>
                                        </p:attrNameLst>
                                      </p:cBhvr>
                                      <p:to>
                                        <p:strVal val="visible"/>
                                      </p:to>
                                    </p:set>
                                    <p:animEffect transition="in" filter="fade">
                                      <p:cBhvr>
                                        <p:cTn id="15" dur="400"/>
                                        <p:tgtEl>
                                          <p:spTgt spid="354"/>
                                        </p:tgtEl>
                                      </p:cBhvr>
                                    </p:animEffect>
                                  </p:childTnLst>
                                </p:cTn>
                              </p:par>
                            </p:childTnLst>
                          </p:cTn>
                        </p:par>
                        <p:par>
                          <p:cTn id="16" fill="hold">
                            <p:stCondLst>
                              <p:cond delay="1200"/>
                            </p:stCondLst>
                            <p:childTnLst>
                              <p:par>
                                <p:cTn id="17" presetID="10" presetClass="entr" presetSubtype="0" fill="hold" nodeType="afterEffect">
                                  <p:stCondLst>
                                    <p:cond delay="0"/>
                                  </p:stCondLst>
                                  <p:childTnLst>
                                    <p:set>
                                      <p:cBhvr>
                                        <p:cTn id="18" dur="1" fill="hold">
                                          <p:stCondLst>
                                            <p:cond delay="0"/>
                                          </p:stCondLst>
                                        </p:cTn>
                                        <p:tgtEl>
                                          <p:spTgt spid="359"/>
                                        </p:tgtEl>
                                        <p:attrNameLst>
                                          <p:attrName>style.visibility</p:attrName>
                                        </p:attrNameLst>
                                      </p:cBhvr>
                                      <p:to>
                                        <p:strVal val="visible"/>
                                      </p:to>
                                    </p:set>
                                    <p:animEffect transition="in" filter="fade">
                                      <p:cBhvr>
                                        <p:cTn id="19" dur="400"/>
                                        <p:tgtEl>
                                          <p:spTgt spid="359"/>
                                        </p:tgtEl>
                                      </p:cBhvr>
                                    </p:animEffect>
                                  </p:childTnLst>
                                </p:cTn>
                              </p:par>
                            </p:childTnLst>
                          </p:cTn>
                        </p:par>
                        <p:par>
                          <p:cTn id="20" fill="hold">
                            <p:stCondLst>
                              <p:cond delay="1600"/>
                            </p:stCondLst>
                            <p:childTnLst>
                              <p:par>
                                <p:cTn id="21" presetID="10" presetClass="entr" presetSubtype="0" fill="hold" nodeType="afterEffect">
                                  <p:stCondLst>
                                    <p:cond delay="0"/>
                                  </p:stCondLst>
                                  <p:childTnLst>
                                    <p:set>
                                      <p:cBhvr>
                                        <p:cTn id="22" dur="1" fill="hold">
                                          <p:stCondLst>
                                            <p:cond delay="0"/>
                                          </p:stCondLst>
                                        </p:cTn>
                                        <p:tgtEl>
                                          <p:spTgt spid="355"/>
                                        </p:tgtEl>
                                        <p:attrNameLst>
                                          <p:attrName>style.visibility</p:attrName>
                                        </p:attrNameLst>
                                      </p:cBhvr>
                                      <p:to>
                                        <p:strVal val="visible"/>
                                      </p:to>
                                    </p:set>
                                    <p:animEffect transition="in" filter="fade">
                                      <p:cBhvr>
                                        <p:cTn id="23" dur="400"/>
                                        <p:tgtEl>
                                          <p:spTgt spid="355"/>
                                        </p:tgtEl>
                                      </p:cBhvr>
                                    </p:animEffect>
                                  </p:childTnLst>
                                </p:cTn>
                              </p:par>
                            </p:childTnLst>
                          </p:cTn>
                        </p:par>
                        <p:par>
                          <p:cTn id="24" fill="hold">
                            <p:stCondLst>
                              <p:cond delay="2000"/>
                            </p:stCondLst>
                            <p:childTnLst>
                              <p:par>
                                <p:cTn id="25" presetID="10" presetClass="entr" presetSubtype="0" fill="hold" nodeType="afterEffect">
                                  <p:stCondLst>
                                    <p:cond delay="0"/>
                                  </p:stCondLst>
                                  <p:childTnLst>
                                    <p:set>
                                      <p:cBhvr>
                                        <p:cTn id="26" dur="1" fill="hold">
                                          <p:stCondLst>
                                            <p:cond delay="0"/>
                                          </p:stCondLst>
                                        </p:cTn>
                                        <p:tgtEl>
                                          <p:spTgt spid="357"/>
                                        </p:tgtEl>
                                        <p:attrNameLst>
                                          <p:attrName>style.visibility</p:attrName>
                                        </p:attrNameLst>
                                      </p:cBhvr>
                                      <p:to>
                                        <p:strVal val="visible"/>
                                      </p:to>
                                    </p:set>
                                    <p:animEffect transition="in" filter="fade">
                                      <p:cBhvr>
                                        <p:cTn id="27" dur="400"/>
                                        <p:tgtEl>
                                          <p:spTgt spid="3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sp>
        <p:nvSpPr>
          <p:cNvPr id="364" name="Google Shape;364;p4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o"/>
              <a:t>Results - special scenarios</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365" name="Google Shape;365;p45"/>
          <p:cNvSpPr txBox="1">
            <a:spLocks noGrp="1"/>
          </p:cNvSpPr>
          <p:nvPr>
            <p:ph type="body" idx="1"/>
          </p:nvPr>
        </p:nvSpPr>
        <p:spPr>
          <a:xfrm>
            <a:off x="727650" y="1853850"/>
            <a:ext cx="7688700" cy="313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ro" sz="1200"/>
              <a:t>-&gt; There are partial occlusions of the traffic sign.</a:t>
            </a:r>
            <a:endParaRPr/>
          </a:p>
        </p:txBody>
      </p:sp>
      <p:pic>
        <p:nvPicPr>
          <p:cNvPr id="366" name="Google Shape;366;p45"/>
          <p:cNvPicPr preferRelativeResize="0"/>
          <p:nvPr/>
        </p:nvPicPr>
        <p:blipFill>
          <a:blip r:embed="rId3">
            <a:alphaModFix/>
          </a:blip>
          <a:stretch>
            <a:fillRect/>
          </a:stretch>
        </p:blipFill>
        <p:spPr>
          <a:xfrm>
            <a:off x="3064925" y="2167350"/>
            <a:ext cx="3587950" cy="2362225"/>
          </a:xfrm>
          <a:prstGeom prst="rect">
            <a:avLst/>
          </a:prstGeom>
          <a:noFill/>
          <a:ln>
            <a:noFill/>
          </a:ln>
        </p:spPr>
      </p:pic>
      <p:sp>
        <p:nvSpPr>
          <p:cNvPr id="367" name="Google Shape;367;p4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ro"/>
              <a:t>33</a:t>
            </a:fld>
            <a:endParaRPr/>
          </a:p>
        </p:txBody>
      </p:sp>
      <p:sp>
        <p:nvSpPr>
          <p:cNvPr id="368" name="Google Shape;368;p45"/>
          <p:cNvSpPr txBox="1"/>
          <p:nvPr/>
        </p:nvSpPr>
        <p:spPr>
          <a:xfrm>
            <a:off x="4169800" y="4471750"/>
            <a:ext cx="1378200" cy="278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ro" sz="1200">
                <a:solidFill>
                  <a:schemeClr val="accent1"/>
                </a:solidFill>
                <a:latin typeface="Lato"/>
                <a:ea typeface="Lato"/>
                <a:cs typeface="Lato"/>
                <a:sym typeface="Lato"/>
              </a:rPr>
              <a:t>"STOP" occlusion</a:t>
            </a:r>
            <a:endParaRPr sz="1200">
              <a:solidFill>
                <a:schemeClr val="accent1"/>
              </a:solidFill>
              <a:latin typeface="Lato"/>
              <a:ea typeface="Lato"/>
              <a:cs typeface="Lato"/>
              <a:sym typeface="Lat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66"/>
                                        </p:tgtEl>
                                        <p:attrNameLst>
                                          <p:attrName>style.visibility</p:attrName>
                                        </p:attrNameLst>
                                      </p:cBhvr>
                                      <p:to>
                                        <p:strVal val="visible"/>
                                      </p:to>
                                    </p:set>
                                    <p:animEffect transition="in" filter="fade">
                                      <p:cBhvr>
                                        <p:cTn id="7" dur="400"/>
                                        <p:tgtEl>
                                          <p:spTgt spid="366"/>
                                        </p:tgtEl>
                                      </p:cBhvr>
                                    </p:animEffect>
                                  </p:childTnLst>
                                </p:cTn>
                              </p:par>
                            </p:childTnLst>
                          </p:cTn>
                        </p:par>
                        <p:par>
                          <p:cTn id="8" fill="hold">
                            <p:stCondLst>
                              <p:cond delay="400"/>
                            </p:stCondLst>
                            <p:childTnLst>
                              <p:par>
                                <p:cTn id="9" presetID="10" presetClass="entr" presetSubtype="0" fill="hold" nodeType="afterEffect">
                                  <p:stCondLst>
                                    <p:cond delay="0"/>
                                  </p:stCondLst>
                                  <p:childTnLst>
                                    <p:set>
                                      <p:cBhvr>
                                        <p:cTn id="10" dur="1" fill="hold">
                                          <p:stCondLst>
                                            <p:cond delay="0"/>
                                          </p:stCondLst>
                                        </p:cTn>
                                        <p:tgtEl>
                                          <p:spTgt spid="368"/>
                                        </p:tgtEl>
                                        <p:attrNameLst>
                                          <p:attrName>style.visibility</p:attrName>
                                        </p:attrNameLst>
                                      </p:cBhvr>
                                      <p:to>
                                        <p:strVal val="visible"/>
                                      </p:to>
                                    </p:set>
                                    <p:animEffect transition="in" filter="fade">
                                      <p:cBhvr>
                                        <p:cTn id="11" dur="400"/>
                                        <p:tgtEl>
                                          <p:spTgt spid="3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p46"/>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o"/>
              <a:t>Results - real-time predictions</a:t>
            </a:r>
            <a:endParaRPr/>
          </a:p>
        </p:txBody>
      </p:sp>
      <p:sp>
        <p:nvSpPr>
          <p:cNvPr id="374" name="Google Shape;374;p4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ro"/>
              <a:t>34</a:t>
            </a:fld>
            <a:endParaRPr/>
          </a:p>
        </p:txBody>
      </p:sp>
      <p:pic>
        <p:nvPicPr>
          <p:cNvPr id="375" name="Google Shape;375;p46" title="video1.avi">
            <a:hlinkClick r:id="rId3"/>
          </p:cNvPr>
          <p:cNvPicPr preferRelativeResize="0"/>
          <p:nvPr/>
        </p:nvPicPr>
        <p:blipFill>
          <a:blip r:embed="rId4">
            <a:alphaModFix/>
          </a:blip>
          <a:stretch>
            <a:fillRect/>
          </a:stretch>
        </p:blipFill>
        <p:spPr>
          <a:xfrm>
            <a:off x="534000" y="1853850"/>
            <a:ext cx="4005200" cy="3003900"/>
          </a:xfrm>
          <a:prstGeom prst="rect">
            <a:avLst/>
          </a:prstGeom>
          <a:noFill/>
          <a:ln>
            <a:noFill/>
          </a:ln>
        </p:spPr>
      </p:pic>
      <p:pic>
        <p:nvPicPr>
          <p:cNvPr id="376" name="Google Shape;376;p46" title="video2.avi">
            <a:hlinkClick r:id="rId5"/>
          </p:cNvPr>
          <p:cNvPicPr preferRelativeResize="0"/>
          <p:nvPr/>
        </p:nvPicPr>
        <p:blipFill>
          <a:blip r:embed="rId6">
            <a:alphaModFix/>
          </a:blip>
          <a:stretch>
            <a:fillRect/>
          </a:stretch>
        </p:blipFill>
        <p:spPr>
          <a:xfrm>
            <a:off x="4705550" y="1853850"/>
            <a:ext cx="4005200" cy="3003907"/>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sp>
        <p:nvSpPr>
          <p:cNvPr id="381" name="Google Shape;381;p47"/>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o"/>
              <a:t>Results - distance to sign computed</a:t>
            </a:r>
            <a:endParaRPr/>
          </a:p>
        </p:txBody>
      </p:sp>
      <p:sp>
        <p:nvSpPr>
          <p:cNvPr id="382" name="Google Shape;382;p4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ro"/>
              <a:t>35</a:t>
            </a:fld>
            <a:endParaRPr/>
          </a:p>
        </p:txBody>
      </p:sp>
      <p:pic>
        <p:nvPicPr>
          <p:cNvPr id="383" name="Google Shape;383;p47" title="video3.mp4"/>
          <p:cNvPicPr preferRelativeResize="0"/>
          <p:nvPr/>
        </p:nvPicPr>
        <p:blipFill rotWithShape="1">
          <a:blip r:embed="rId3">
            <a:alphaModFix/>
          </a:blip>
          <a:srcRect l="12643" r="13020"/>
          <a:stretch/>
        </p:blipFill>
        <p:spPr>
          <a:xfrm>
            <a:off x="2599699" y="1902659"/>
            <a:ext cx="3944601" cy="29848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83"/>
                                        </p:tgtEl>
                                        <p:attrNameLst>
                                          <p:attrName>style.visibility</p:attrName>
                                        </p:attrNameLst>
                                      </p:cBhvr>
                                      <p:to>
                                        <p:strVal val="visible"/>
                                      </p:to>
                                    </p:set>
                                    <p:animEffect transition="in" filter="fade">
                                      <p:cBhvr>
                                        <p:cTn id="7" dur="1000"/>
                                        <p:tgtEl>
                                          <p:spTgt spid="3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Google Shape;388;p48"/>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o"/>
              <a:t>Conclusions</a:t>
            </a:r>
            <a:endParaRPr/>
          </a:p>
        </p:txBody>
      </p:sp>
      <p:sp>
        <p:nvSpPr>
          <p:cNvPr id="389" name="Google Shape;389;p48"/>
          <p:cNvSpPr txBox="1">
            <a:spLocks noGrp="1"/>
          </p:cNvSpPr>
          <p:nvPr>
            <p:ph type="body" idx="1"/>
          </p:nvPr>
        </p:nvSpPr>
        <p:spPr>
          <a:xfrm>
            <a:off x="696125" y="1853850"/>
            <a:ext cx="7688700" cy="2964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o" sz="1200"/>
              <a:t>-&gt; In conclusion, this module represents a robust solution for detecting and recognizing miniature traffic signs.</a:t>
            </a:r>
            <a:endParaRPr sz="1200"/>
          </a:p>
          <a:p>
            <a:pPr marL="0" lvl="0" indent="0" algn="l" rtl="0">
              <a:spcBef>
                <a:spcPts val="0"/>
              </a:spcBef>
              <a:spcAft>
                <a:spcPts val="0"/>
              </a:spcAft>
              <a:buNone/>
            </a:pPr>
            <a:endParaRPr sz="1200"/>
          </a:p>
          <a:p>
            <a:pPr marL="0" lvl="0" indent="0" algn="l" rtl="0">
              <a:spcBef>
                <a:spcPts val="0"/>
              </a:spcBef>
              <a:spcAft>
                <a:spcPts val="0"/>
              </a:spcAft>
              <a:buNone/>
            </a:pPr>
            <a:r>
              <a:rPr lang="ro" sz="1200"/>
              <a:t>-&gt; Due to the implementation in C++, the algorithm is optimized for embedded systems. </a:t>
            </a:r>
            <a:endParaRPr sz="1200"/>
          </a:p>
          <a:p>
            <a:pPr marL="0" lvl="0" indent="0" algn="l" rtl="0">
              <a:spcBef>
                <a:spcPts val="0"/>
              </a:spcBef>
              <a:spcAft>
                <a:spcPts val="0"/>
              </a:spcAft>
              <a:buNone/>
            </a:pPr>
            <a:endParaRPr sz="1200"/>
          </a:p>
          <a:p>
            <a:pPr marL="0" lvl="0" indent="0" algn="l" rtl="0">
              <a:spcBef>
                <a:spcPts val="0"/>
              </a:spcBef>
              <a:spcAft>
                <a:spcPts val="0"/>
              </a:spcAft>
              <a:buNone/>
            </a:pPr>
            <a:r>
              <a:rPr lang="ro" sz="1200"/>
              <a:t>-&gt; Because there are two methods of extracting ROIs, the algorithm will work in scenarios where colors are not represented correctly or the pole of the traffic sign is not visible.</a:t>
            </a:r>
            <a:endParaRPr sz="1200"/>
          </a:p>
          <a:p>
            <a:pPr marL="0" lvl="0" indent="0" algn="l" rtl="0">
              <a:spcBef>
                <a:spcPts val="0"/>
              </a:spcBef>
              <a:spcAft>
                <a:spcPts val="0"/>
              </a:spcAft>
              <a:buNone/>
            </a:pPr>
            <a:endParaRPr sz="1200"/>
          </a:p>
          <a:p>
            <a:pPr marL="0" lvl="0" indent="0" algn="l" rtl="0">
              <a:spcBef>
                <a:spcPts val="0"/>
              </a:spcBef>
              <a:spcAft>
                <a:spcPts val="0"/>
              </a:spcAft>
              <a:buNone/>
            </a:pPr>
            <a:r>
              <a:rPr lang="ro" sz="1200"/>
              <a:t>-&gt; The idea of detecting traffic signs based on the pole is a new idea, and due to the configurable parameters of the algorithm it can be scaled for real scenarios.</a:t>
            </a:r>
            <a:endParaRPr sz="1200"/>
          </a:p>
          <a:p>
            <a:pPr marL="0" lvl="0" indent="0" algn="l" rtl="0">
              <a:spcBef>
                <a:spcPts val="0"/>
              </a:spcBef>
              <a:spcAft>
                <a:spcPts val="0"/>
              </a:spcAft>
              <a:buNone/>
            </a:pPr>
            <a:endParaRPr sz="1200"/>
          </a:p>
          <a:p>
            <a:pPr marL="0" lvl="0" indent="0" algn="l" rtl="0">
              <a:spcBef>
                <a:spcPts val="0"/>
              </a:spcBef>
              <a:spcAft>
                <a:spcPts val="0"/>
              </a:spcAft>
              <a:buNone/>
            </a:pPr>
            <a:r>
              <a:rPr lang="ro" sz="1200"/>
              <a:t>-&gt; Recognition based on a neural network brings flexibility to the solution, the operation being robust even in conditions with uncontrolled brightness of the environment.</a:t>
            </a:r>
            <a:endParaRPr sz="1200"/>
          </a:p>
        </p:txBody>
      </p:sp>
      <p:sp>
        <p:nvSpPr>
          <p:cNvPr id="390" name="Google Shape;390;p4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ro"/>
              <a:t>36</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sp>
        <p:nvSpPr>
          <p:cNvPr id="395" name="Google Shape;395;p49"/>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o"/>
              <a:t>References</a:t>
            </a:r>
            <a:endParaRPr/>
          </a:p>
        </p:txBody>
      </p:sp>
      <p:sp>
        <p:nvSpPr>
          <p:cNvPr id="396" name="Google Shape;396;p49"/>
          <p:cNvSpPr txBox="1">
            <a:spLocks noGrp="1"/>
          </p:cNvSpPr>
          <p:nvPr>
            <p:ph type="body" idx="1"/>
          </p:nvPr>
        </p:nvSpPr>
        <p:spPr>
          <a:xfrm>
            <a:off x="727650" y="1853850"/>
            <a:ext cx="7688700" cy="226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o" sz="1200"/>
              <a:t>[1] P. Sermanet and Y. LeCun, "Traffic sign recognition with multi-scale Convolutional Networks,"</a:t>
            </a:r>
            <a:endParaRPr sz="1200"/>
          </a:p>
          <a:p>
            <a:pPr marL="0" lvl="0" indent="0" algn="l" rtl="0">
              <a:spcBef>
                <a:spcPts val="0"/>
              </a:spcBef>
              <a:spcAft>
                <a:spcPts val="0"/>
              </a:spcAft>
              <a:buNone/>
            </a:pPr>
            <a:r>
              <a:rPr lang="ro" sz="1200"/>
              <a:t>       The 2011 International Joint Conference on Neural Networks, San Jose, CA, 2011, pp. 2809-2813.</a:t>
            </a:r>
            <a:endParaRPr sz="1200"/>
          </a:p>
          <a:p>
            <a:pPr marL="0" lvl="0" indent="0" algn="l" rtl="0">
              <a:spcBef>
                <a:spcPts val="0"/>
              </a:spcBef>
              <a:spcAft>
                <a:spcPts val="0"/>
              </a:spcAft>
              <a:buNone/>
            </a:pPr>
            <a:endParaRPr sz="1200"/>
          </a:p>
          <a:p>
            <a:pPr marL="0" lvl="0" indent="0" algn="l" rtl="0">
              <a:spcBef>
                <a:spcPts val="0"/>
              </a:spcBef>
              <a:spcAft>
                <a:spcPts val="0"/>
              </a:spcAft>
              <a:buNone/>
            </a:pPr>
            <a:r>
              <a:rPr lang="ro" sz="1200"/>
              <a:t>[2] Fang, Mei &amp; Yue, GuangXue &amp; Yu, QingCang. (2009). The Study on An Application of Otsu Method in </a:t>
            </a:r>
            <a:endParaRPr sz="1200"/>
          </a:p>
          <a:p>
            <a:pPr marL="0" lvl="0" indent="0" algn="l" rtl="0">
              <a:spcBef>
                <a:spcPts val="0"/>
              </a:spcBef>
              <a:spcAft>
                <a:spcPts val="0"/>
              </a:spcAft>
              <a:buNone/>
            </a:pPr>
            <a:r>
              <a:rPr lang="ro" sz="1200"/>
              <a:t>       Canny Operator.</a:t>
            </a:r>
            <a:endParaRPr sz="1200"/>
          </a:p>
          <a:p>
            <a:pPr marL="0" lvl="0" indent="0" algn="l" rtl="0">
              <a:spcBef>
                <a:spcPts val="0"/>
              </a:spcBef>
              <a:spcAft>
                <a:spcPts val="0"/>
              </a:spcAft>
              <a:buNone/>
            </a:pPr>
            <a:endParaRPr sz="1200"/>
          </a:p>
          <a:p>
            <a:pPr marL="0" lvl="0" indent="0" algn="l" rtl="0">
              <a:spcBef>
                <a:spcPts val="0"/>
              </a:spcBef>
              <a:spcAft>
                <a:spcPts val="0"/>
              </a:spcAft>
              <a:buNone/>
            </a:pPr>
            <a:endParaRPr sz="1200"/>
          </a:p>
        </p:txBody>
      </p:sp>
      <p:sp>
        <p:nvSpPr>
          <p:cNvPr id="397" name="Google Shape;397;p49"/>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ro"/>
              <a:t>37</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50"/>
          <p:cNvSpPr txBox="1">
            <a:spLocks noGrp="1"/>
          </p:cNvSpPr>
          <p:nvPr>
            <p:ph type="ctrTitle"/>
          </p:nvPr>
        </p:nvSpPr>
        <p:spPr>
          <a:xfrm>
            <a:off x="727950" y="2206875"/>
            <a:ext cx="7688100" cy="925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ro" sz="3600"/>
              <a:t>Thank you for your attention!</a:t>
            </a:r>
            <a:endParaRPr sz="3600"/>
          </a:p>
        </p:txBody>
      </p:sp>
      <p:sp>
        <p:nvSpPr>
          <p:cNvPr id="403" name="Google Shape;403;p50"/>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ro"/>
              <a:t>38</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afterEffect">
                                  <p:stCondLst>
                                    <p:cond delay="0"/>
                                  </p:stCondLst>
                                  <p:childTnLst>
                                    <p:set>
                                      <p:cBhvr>
                                        <p:cTn id="6" dur="1" fill="hold">
                                          <p:stCondLst>
                                            <p:cond delay="0"/>
                                          </p:stCondLst>
                                        </p:cTn>
                                        <p:tgtEl>
                                          <p:spTgt spid="402"/>
                                        </p:tgtEl>
                                        <p:attrNameLst>
                                          <p:attrName>style.visibility</p:attrName>
                                        </p:attrNameLst>
                                      </p:cBhvr>
                                      <p:to>
                                        <p:strVal val="visible"/>
                                      </p:to>
                                    </p:set>
                                    <p:anim calcmode="lin" valueType="num">
                                      <p:cBhvr additive="base">
                                        <p:cTn id="7" dur="600"/>
                                        <p:tgtEl>
                                          <p:spTgt spid="402"/>
                                        </p:tgtEl>
                                        <p:attrNameLst>
                                          <p:attrName>ppt_w</p:attrName>
                                        </p:attrNameLst>
                                      </p:cBhvr>
                                      <p:tavLst>
                                        <p:tav tm="0">
                                          <p:val>
                                            <p:strVal val="0"/>
                                          </p:val>
                                        </p:tav>
                                        <p:tav tm="100000">
                                          <p:val>
                                            <p:strVal val="#ppt_w"/>
                                          </p:val>
                                        </p:tav>
                                      </p:tavLst>
                                    </p:anim>
                                    <p:anim calcmode="lin" valueType="num">
                                      <p:cBhvr additive="base">
                                        <p:cTn id="8" dur="600"/>
                                        <p:tgtEl>
                                          <p:spTgt spid="402"/>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16"/>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o"/>
              <a:t>Context - BFMC 2020</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112" name="Google Shape;112;p16"/>
          <p:cNvSpPr txBox="1">
            <a:spLocks noGrp="1"/>
          </p:cNvSpPr>
          <p:nvPr>
            <p:ph type="body" idx="1"/>
          </p:nvPr>
        </p:nvSpPr>
        <p:spPr>
          <a:xfrm>
            <a:off x="729450" y="2072625"/>
            <a:ext cx="7688700" cy="246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o" sz="1200"/>
              <a:t>-&gt; The rest of the algorithms that must be implemented are:</a:t>
            </a:r>
            <a:endParaRPr sz="1200"/>
          </a:p>
          <a:p>
            <a:pPr marL="0" lvl="0" indent="0" algn="l" rtl="0">
              <a:spcBef>
                <a:spcPts val="0"/>
              </a:spcBef>
              <a:spcAft>
                <a:spcPts val="0"/>
              </a:spcAft>
              <a:buNone/>
            </a:pPr>
            <a:endParaRPr sz="1200"/>
          </a:p>
          <a:p>
            <a:pPr marL="0" lvl="0" indent="0" algn="l" rtl="0">
              <a:spcBef>
                <a:spcPts val="0"/>
              </a:spcBef>
              <a:spcAft>
                <a:spcPts val="0"/>
              </a:spcAft>
              <a:buNone/>
            </a:pPr>
            <a:r>
              <a:rPr lang="ro" sz="1200"/>
              <a:t>- Line keeping</a:t>
            </a:r>
            <a:endParaRPr sz="1200"/>
          </a:p>
          <a:p>
            <a:pPr marL="0" lvl="0" indent="0" algn="l" rtl="0">
              <a:spcBef>
                <a:spcPts val="0"/>
              </a:spcBef>
              <a:spcAft>
                <a:spcPts val="0"/>
              </a:spcAft>
              <a:buNone/>
            </a:pPr>
            <a:endParaRPr sz="1200"/>
          </a:p>
          <a:p>
            <a:pPr marL="0" lvl="0" indent="0" algn="l" rtl="0">
              <a:spcBef>
                <a:spcPts val="0"/>
              </a:spcBef>
              <a:spcAft>
                <a:spcPts val="0"/>
              </a:spcAft>
              <a:buNone/>
            </a:pPr>
            <a:r>
              <a:rPr lang="ro" sz="1200"/>
              <a:t>- Object avoidance</a:t>
            </a:r>
            <a:endParaRPr sz="1200"/>
          </a:p>
          <a:p>
            <a:pPr marL="0" lvl="0" indent="0" algn="l" rtl="0">
              <a:spcBef>
                <a:spcPts val="1600"/>
              </a:spcBef>
              <a:spcAft>
                <a:spcPts val="0"/>
              </a:spcAft>
              <a:buNone/>
            </a:pPr>
            <a:r>
              <a:rPr lang="ro" sz="1200"/>
              <a:t>- Side parking</a:t>
            </a:r>
            <a:endParaRPr sz="1200"/>
          </a:p>
          <a:p>
            <a:pPr marL="0" lvl="0" indent="0" algn="l" rtl="0">
              <a:spcBef>
                <a:spcPts val="1600"/>
              </a:spcBef>
              <a:spcAft>
                <a:spcPts val="0"/>
              </a:spcAft>
              <a:buNone/>
            </a:pPr>
            <a:r>
              <a:rPr lang="ro" sz="1200"/>
              <a:t>- Track completion guided by a GPS</a:t>
            </a:r>
            <a:endParaRPr sz="1200"/>
          </a:p>
          <a:p>
            <a:pPr marL="0" lvl="0" indent="0" algn="l" rtl="0">
              <a:spcBef>
                <a:spcPts val="1600"/>
              </a:spcBef>
              <a:spcAft>
                <a:spcPts val="0"/>
              </a:spcAft>
              <a:buNone/>
            </a:pPr>
            <a:r>
              <a:rPr lang="ro" sz="1200"/>
              <a:t>- Pedestrian and ramp detection</a:t>
            </a:r>
            <a:endParaRPr sz="1200"/>
          </a:p>
          <a:p>
            <a:pPr marL="0" lvl="0" indent="0" algn="l" rtl="0">
              <a:spcBef>
                <a:spcPts val="1600"/>
              </a:spcBef>
              <a:spcAft>
                <a:spcPts val="1600"/>
              </a:spcAft>
              <a:buNone/>
            </a:pPr>
            <a:endParaRPr sz="1200"/>
          </a:p>
        </p:txBody>
      </p:sp>
      <p:pic>
        <p:nvPicPr>
          <p:cNvPr id="113" name="Google Shape;113;p16"/>
          <p:cNvPicPr preferRelativeResize="0"/>
          <p:nvPr/>
        </p:nvPicPr>
        <p:blipFill>
          <a:blip r:embed="rId3">
            <a:alphaModFix/>
          </a:blip>
          <a:stretch>
            <a:fillRect/>
          </a:stretch>
        </p:blipFill>
        <p:spPr>
          <a:xfrm>
            <a:off x="4083149" y="2571750"/>
            <a:ext cx="4335000" cy="2043025"/>
          </a:xfrm>
          <a:prstGeom prst="rect">
            <a:avLst/>
          </a:prstGeom>
          <a:noFill/>
          <a:ln>
            <a:noFill/>
          </a:ln>
        </p:spPr>
      </p:pic>
      <p:sp>
        <p:nvSpPr>
          <p:cNvPr id="114" name="Google Shape;114;p1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ro"/>
              <a:t>4</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13"/>
                                        </p:tgtEl>
                                        <p:attrNameLst>
                                          <p:attrName>style.visibility</p:attrName>
                                        </p:attrNameLst>
                                      </p:cBhvr>
                                      <p:to>
                                        <p:strVal val="visible"/>
                                      </p:to>
                                    </p:set>
                                    <p:animEffect transition="in" filter="fade">
                                      <p:cBhvr>
                                        <p:cTn id="7" dur="400"/>
                                        <p:tgtEl>
                                          <p:spTgt spid="1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17"/>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o"/>
              <a:t>Overview</a:t>
            </a:r>
            <a:endParaRPr/>
          </a:p>
        </p:txBody>
      </p:sp>
      <p:sp>
        <p:nvSpPr>
          <p:cNvPr id="120" name="Google Shape;120;p17"/>
          <p:cNvSpPr txBox="1">
            <a:spLocks noGrp="1"/>
          </p:cNvSpPr>
          <p:nvPr>
            <p:ph type="body" idx="1"/>
          </p:nvPr>
        </p:nvSpPr>
        <p:spPr>
          <a:xfrm>
            <a:off x="729450" y="2008575"/>
            <a:ext cx="7688700" cy="29340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ro" sz="1200"/>
              <a:t>-&gt; The module runs on an embedded system with limited resources.</a:t>
            </a:r>
            <a:endParaRPr sz="1200"/>
          </a:p>
          <a:p>
            <a:pPr marL="0" lvl="0" indent="0" algn="l" rtl="0">
              <a:lnSpc>
                <a:spcPct val="115000"/>
              </a:lnSpc>
              <a:spcBef>
                <a:spcPts val="1600"/>
              </a:spcBef>
              <a:spcAft>
                <a:spcPts val="0"/>
              </a:spcAft>
              <a:buNone/>
            </a:pPr>
            <a:r>
              <a:rPr lang="ro" sz="1200"/>
              <a:t>-&gt; The ROI detection algorithm was prototyped in Python and rewritten in C++ for efficiency. The OpenCV library was used for image processing.</a:t>
            </a:r>
            <a:endParaRPr sz="1200"/>
          </a:p>
          <a:p>
            <a:pPr marL="0" lvl="0" indent="0" algn="l" rtl="0">
              <a:lnSpc>
                <a:spcPct val="100000"/>
              </a:lnSpc>
              <a:spcBef>
                <a:spcPts val="1600"/>
              </a:spcBef>
              <a:spcAft>
                <a:spcPts val="0"/>
              </a:spcAft>
              <a:buNone/>
            </a:pPr>
            <a:r>
              <a:rPr lang="ro" sz="1200"/>
              <a:t>-&gt;Detection is based on two pipelines that run in parallel:                                                         </a:t>
            </a:r>
            <a:endParaRPr sz="1200"/>
          </a:p>
          <a:p>
            <a:pPr marL="0" lvl="0" indent="457200" algn="l" rtl="0">
              <a:lnSpc>
                <a:spcPct val="100000"/>
              </a:lnSpc>
              <a:spcBef>
                <a:spcPts val="0"/>
              </a:spcBef>
              <a:spcAft>
                <a:spcPts val="0"/>
              </a:spcAft>
              <a:buNone/>
            </a:pPr>
            <a:r>
              <a:rPr lang="ro" sz="1200"/>
              <a:t>- the first one is based on pole detection</a:t>
            </a:r>
            <a:endParaRPr sz="1200"/>
          </a:p>
          <a:p>
            <a:pPr marL="0" lvl="0" indent="457200" algn="l" rtl="0">
              <a:lnSpc>
                <a:spcPct val="100000"/>
              </a:lnSpc>
              <a:spcBef>
                <a:spcPts val="0"/>
              </a:spcBef>
              <a:spcAft>
                <a:spcPts val="0"/>
              </a:spcAft>
              <a:buNone/>
            </a:pPr>
            <a:r>
              <a:rPr lang="ro" sz="1200"/>
              <a:t>- the second one is used as a backup solution and generates a color-based segmentation</a:t>
            </a:r>
            <a:endParaRPr sz="1200"/>
          </a:p>
          <a:p>
            <a:pPr marL="0" lvl="0" indent="457200" algn="l" rtl="0">
              <a:lnSpc>
                <a:spcPct val="100000"/>
              </a:lnSpc>
              <a:spcBef>
                <a:spcPts val="0"/>
              </a:spcBef>
              <a:spcAft>
                <a:spcPts val="0"/>
              </a:spcAft>
              <a:buNone/>
            </a:pPr>
            <a:endParaRPr sz="1200"/>
          </a:p>
          <a:p>
            <a:pPr marL="0" lvl="0" indent="0" algn="l" rtl="0">
              <a:spcBef>
                <a:spcPts val="0"/>
              </a:spcBef>
              <a:spcAft>
                <a:spcPts val="0"/>
              </a:spcAft>
              <a:buNone/>
            </a:pPr>
            <a:r>
              <a:rPr lang="ro" sz="1200"/>
              <a:t>-&gt; A feed-forward neural network developed in Tensorflow and Keras classifies ROIs.</a:t>
            </a:r>
            <a:endParaRPr sz="1200"/>
          </a:p>
          <a:p>
            <a:pPr marL="0" lvl="0" indent="0" algn="l" rtl="0">
              <a:spcBef>
                <a:spcPts val="1600"/>
              </a:spcBef>
              <a:spcAft>
                <a:spcPts val="1600"/>
              </a:spcAft>
              <a:buNone/>
            </a:pPr>
            <a:r>
              <a:rPr lang="ro" sz="1200"/>
              <a:t>-&gt; The algorithm is fully autonomous, thus is no need for calibration of the parameters for different scenarios.</a:t>
            </a:r>
            <a:endParaRPr sz="1200"/>
          </a:p>
        </p:txBody>
      </p:sp>
      <p:sp>
        <p:nvSpPr>
          <p:cNvPr id="121" name="Google Shape;121;p1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ro"/>
              <a:t>5</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18"/>
          <p:cNvSpPr txBox="1">
            <a:spLocks noGrp="1"/>
          </p:cNvSpPr>
          <p:nvPr>
            <p:ph type="title"/>
          </p:nvPr>
        </p:nvSpPr>
        <p:spPr>
          <a:xfrm>
            <a:off x="729450" y="5652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o"/>
              <a:t>System architecture</a:t>
            </a:r>
            <a:endParaRPr/>
          </a:p>
        </p:txBody>
      </p:sp>
      <p:pic>
        <p:nvPicPr>
          <p:cNvPr id="127" name="Google Shape;127;p18"/>
          <p:cNvPicPr preferRelativeResize="0"/>
          <p:nvPr/>
        </p:nvPicPr>
        <p:blipFill>
          <a:blip r:embed="rId3">
            <a:alphaModFix/>
          </a:blip>
          <a:stretch>
            <a:fillRect/>
          </a:stretch>
        </p:blipFill>
        <p:spPr>
          <a:xfrm>
            <a:off x="1824602" y="1100400"/>
            <a:ext cx="5494799" cy="3883174"/>
          </a:xfrm>
          <a:prstGeom prst="rect">
            <a:avLst/>
          </a:prstGeom>
          <a:noFill/>
          <a:ln>
            <a:noFill/>
          </a:ln>
        </p:spPr>
      </p:pic>
      <p:sp>
        <p:nvSpPr>
          <p:cNvPr id="128" name="Google Shape;128;p1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ro"/>
              <a:t>6</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27"/>
                                        </p:tgtEl>
                                        <p:attrNameLst>
                                          <p:attrName>style.visibility</p:attrName>
                                        </p:attrNameLst>
                                      </p:cBhvr>
                                      <p:to>
                                        <p:strVal val="visible"/>
                                      </p:to>
                                    </p:set>
                                    <p:animEffect transition="in" filter="fade">
                                      <p:cBhvr>
                                        <p:cTn id="7" dur="400"/>
                                        <p:tgtEl>
                                          <p:spTgt spid="1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19"/>
          <p:cNvSpPr txBox="1">
            <a:spLocks noGrp="1"/>
          </p:cNvSpPr>
          <p:nvPr>
            <p:ph type="title"/>
          </p:nvPr>
        </p:nvSpPr>
        <p:spPr>
          <a:xfrm>
            <a:off x="729450" y="1318650"/>
            <a:ext cx="80859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o" sz="2400"/>
              <a:t>Dataset preparation - sources of images and pipeline</a:t>
            </a:r>
            <a:endParaRPr sz="2400"/>
          </a:p>
        </p:txBody>
      </p:sp>
      <p:sp>
        <p:nvSpPr>
          <p:cNvPr id="134" name="Google Shape;134;p19"/>
          <p:cNvSpPr txBox="1">
            <a:spLocks noGrp="1"/>
          </p:cNvSpPr>
          <p:nvPr>
            <p:ph type="body" idx="1"/>
          </p:nvPr>
        </p:nvSpPr>
        <p:spPr>
          <a:xfrm>
            <a:off x="727650" y="1710750"/>
            <a:ext cx="7688700" cy="1722000"/>
          </a:xfrm>
          <a:prstGeom prst="rect">
            <a:avLst/>
          </a:prstGeom>
        </p:spPr>
        <p:txBody>
          <a:bodyPr spcFirstLastPara="1" wrap="square" lIns="91425" tIns="91425" rIns="91425" bIns="91425" anchor="t" anchorCtr="0">
            <a:noAutofit/>
          </a:bodyPr>
          <a:lstStyle/>
          <a:p>
            <a:pPr marL="0" lvl="0" indent="0" algn="l" rtl="0">
              <a:spcBef>
                <a:spcPts val="1000"/>
              </a:spcBef>
              <a:spcAft>
                <a:spcPts val="0"/>
              </a:spcAft>
              <a:buNone/>
            </a:pPr>
            <a:r>
              <a:rPr lang="ro" sz="1200"/>
              <a:t>-&gt; The images come from 3 sources: - clips received from the contest organizers</a:t>
            </a:r>
            <a:endParaRPr sz="1200"/>
          </a:p>
          <a:p>
            <a:pPr marL="0" lvl="0" indent="0" algn="l" rtl="0">
              <a:spcBef>
                <a:spcPts val="1000"/>
              </a:spcBef>
              <a:spcAft>
                <a:spcPts val="0"/>
              </a:spcAft>
              <a:buNone/>
            </a:pPr>
            <a:r>
              <a:rPr lang="ro" sz="1200"/>
              <a:t>				                   - clips recorded in various locations</a:t>
            </a:r>
            <a:endParaRPr sz="1200"/>
          </a:p>
          <a:p>
            <a:pPr marL="0" lvl="0" indent="0" algn="l" rtl="0">
              <a:spcBef>
                <a:spcPts val="1000"/>
              </a:spcBef>
              <a:spcAft>
                <a:spcPts val="0"/>
              </a:spcAft>
              <a:buNone/>
            </a:pPr>
            <a:r>
              <a:rPr lang="ro" sz="1200"/>
              <a:t>				                   - German Traffic Sign Benchmark dataset</a:t>
            </a:r>
            <a:endParaRPr sz="1200"/>
          </a:p>
          <a:p>
            <a:pPr marL="0" lvl="0" indent="0" algn="l" rtl="0">
              <a:spcBef>
                <a:spcPts val="0"/>
              </a:spcBef>
              <a:spcAft>
                <a:spcPts val="0"/>
              </a:spcAft>
              <a:buNone/>
            </a:pPr>
            <a:endParaRPr sz="1200"/>
          </a:p>
          <a:p>
            <a:pPr marL="0" lvl="0" indent="0" algn="l" rtl="0">
              <a:spcBef>
                <a:spcPts val="0"/>
              </a:spcBef>
              <a:spcAft>
                <a:spcPts val="1600"/>
              </a:spcAft>
              <a:buNone/>
            </a:pPr>
            <a:r>
              <a:rPr lang="ro" sz="1200"/>
              <a:t>-&gt;The images from the first two sources were captured with Raspberry Pi Camera v2.1.  The algorithm for ROIs detection has extracted the areas of interest.</a:t>
            </a:r>
            <a:endParaRPr sz="1200"/>
          </a:p>
        </p:txBody>
      </p:sp>
      <p:pic>
        <p:nvPicPr>
          <p:cNvPr id="135" name="Google Shape;135;p19"/>
          <p:cNvPicPr preferRelativeResize="0"/>
          <p:nvPr/>
        </p:nvPicPr>
        <p:blipFill>
          <a:blip r:embed="rId3">
            <a:alphaModFix/>
          </a:blip>
          <a:stretch>
            <a:fillRect/>
          </a:stretch>
        </p:blipFill>
        <p:spPr>
          <a:xfrm>
            <a:off x="2048988" y="3701225"/>
            <a:ext cx="5046021" cy="1100150"/>
          </a:xfrm>
          <a:prstGeom prst="rect">
            <a:avLst/>
          </a:prstGeom>
          <a:noFill/>
          <a:ln>
            <a:noFill/>
          </a:ln>
        </p:spPr>
      </p:pic>
      <p:sp>
        <p:nvSpPr>
          <p:cNvPr id="136" name="Google Shape;136;p19"/>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ro"/>
              <a:t>7</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35"/>
                                        </p:tgtEl>
                                        <p:attrNameLst>
                                          <p:attrName>style.visibility</p:attrName>
                                        </p:attrNameLst>
                                      </p:cBhvr>
                                      <p:to>
                                        <p:strVal val="visible"/>
                                      </p:to>
                                    </p:set>
                                    <p:animEffect transition="in" filter="fade">
                                      <p:cBhvr>
                                        <p:cTn id="7" dur="400"/>
                                        <p:tgtEl>
                                          <p:spTgt spid="1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20"/>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o"/>
              <a:t>Dataset preparation - augmentation</a:t>
            </a:r>
            <a:endParaRPr/>
          </a:p>
          <a:p>
            <a:pPr marL="0" lvl="0" indent="0" algn="l" rtl="0">
              <a:spcBef>
                <a:spcPts val="0"/>
              </a:spcBef>
              <a:spcAft>
                <a:spcPts val="0"/>
              </a:spcAft>
              <a:buNone/>
            </a:pPr>
            <a:endParaRPr/>
          </a:p>
        </p:txBody>
      </p:sp>
      <p:sp>
        <p:nvSpPr>
          <p:cNvPr id="142" name="Google Shape;142;p20"/>
          <p:cNvSpPr txBox="1">
            <a:spLocks noGrp="1"/>
          </p:cNvSpPr>
          <p:nvPr>
            <p:ph type="body" idx="1"/>
          </p:nvPr>
        </p:nvSpPr>
        <p:spPr>
          <a:xfrm>
            <a:off x="729450" y="1853850"/>
            <a:ext cx="8258100" cy="165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o" sz="1200"/>
              <a:t>-&gt;The images were divided into the training set and the test set. Image classes are stop, parking, priority road, pedestrian crossing and others.</a:t>
            </a:r>
            <a:endParaRPr sz="1200"/>
          </a:p>
          <a:p>
            <a:pPr marL="0" lvl="0" indent="0" algn="l" rtl="0">
              <a:spcBef>
                <a:spcPts val="1600"/>
              </a:spcBef>
              <a:spcAft>
                <a:spcPts val="0"/>
              </a:spcAft>
              <a:buNone/>
            </a:pPr>
            <a:r>
              <a:rPr lang="ro" sz="1200"/>
              <a:t>-&gt; In terms of augmentation, the ImageDataGenerator from the Keras API was used. The transformations applied are scaling, rotations, zoom-in, zoom-out, changes in brightness and shift of color channels.</a:t>
            </a:r>
            <a:endParaRPr sz="1200"/>
          </a:p>
          <a:p>
            <a:pPr marL="0" lvl="0" indent="0" algn="l" rtl="0">
              <a:spcBef>
                <a:spcPts val="1600"/>
              </a:spcBef>
              <a:spcAft>
                <a:spcPts val="0"/>
              </a:spcAft>
              <a:buNone/>
            </a:pPr>
            <a:r>
              <a:rPr lang="ro" sz="1200"/>
              <a:t>-&gt; After augmentation, there are 950 images for training and 350 images for testing in each class.</a:t>
            </a:r>
            <a:endParaRPr sz="1200"/>
          </a:p>
          <a:p>
            <a:pPr marL="0" lvl="0" indent="0" algn="l" rtl="0">
              <a:spcBef>
                <a:spcPts val="1600"/>
              </a:spcBef>
              <a:spcAft>
                <a:spcPts val="0"/>
              </a:spcAft>
              <a:buNone/>
            </a:pPr>
            <a:endParaRPr/>
          </a:p>
          <a:p>
            <a:pPr marL="0" lvl="0" indent="0" algn="l" rtl="0">
              <a:spcBef>
                <a:spcPts val="1600"/>
              </a:spcBef>
              <a:spcAft>
                <a:spcPts val="1600"/>
              </a:spcAft>
              <a:buNone/>
            </a:pPr>
            <a:r>
              <a:rPr lang="ro"/>
              <a:t>                                                  </a:t>
            </a:r>
            <a:endParaRPr/>
          </a:p>
        </p:txBody>
      </p:sp>
      <p:pic>
        <p:nvPicPr>
          <p:cNvPr id="143" name="Google Shape;143;p20"/>
          <p:cNvPicPr preferRelativeResize="0"/>
          <p:nvPr/>
        </p:nvPicPr>
        <p:blipFill>
          <a:blip r:embed="rId3">
            <a:alphaModFix/>
          </a:blip>
          <a:stretch>
            <a:fillRect/>
          </a:stretch>
        </p:blipFill>
        <p:spPr>
          <a:xfrm>
            <a:off x="1263225" y="3472150"/>
            <a:ext cx="1013850" cy="1013850"/>
          </a:xfrm>
          <a:prstGeom prst="rect">
            <a:avLst/>
          </a:prstGeom>
          <a:noFill/>
          <a:ln>
            <a:noFill/>
          </a:ln>
        </p:spPr>
      </p:pic>
      <p:pic>
        <p:nvPicPr>
          <p:cNvPr id="144" name="Google Shape;144;p20"/>
          <p:cNvPicPr preferRelativeResize="0"/>
          <p:nvPr/>
        </p:nvPicPr>
        <p:blipFill>
          <a:blip r:embed="rId4">
            <a:alphaModFix/>
          </a:blip>
          <a:stretch>
            <a:fillRect/>
          </a:stretch>
        </p:blipFill>
        <p:spPr>
          <a:xfrm>
            <a:off x="2815125" y="3472150"/>
            <a:ext cx="1013850" cy="1013850"/>
          </a:xfrm>
          <a:prstGeom prst="rect">
            <a:avLst/>
          </a:prstGeom>
          <a:noFill/>
          <a:ln>
            <a:noFill/>
          </a:ln>
        </p:spPr>
      </p:pic>
      <p:pic>
        <p:nvPicPr>
          <p:cNvPr id="145" name="Google Shape;145;p20"/>
          <p:cNvPicPr preferRelativeResize="0"/>
          <p:nvPr/>
        </p:nvPicPr>
        <p:blipFill>
          <a:blip r:embed="rId5">
            <a:alphaModFix/>
          </a:blip>
          <a:stretch>
            <a:fillRect/>
          </a:stretch>
        </p:blipFill>
        <p:spPr>
          <a:xfrm>
            <a:off x="3828975" y="3472150"/>
            <a:ext cx="1013850" cy="1013850"/>
          </a:xfrm>
          <a:prstGeom prst="rect">
            <a:avLst/>
          </a:prstGeom>
          <a:noFill/>
          <a:ln>
            <a:noFill/>
          </a:ln>
        </p:spPr>
      </p:pic>
      <p:pic>
        <p:nvPicPr>
          <p:cNvPr id="146" name="Google Shape;146;p20"/>
          <p:cNvPicPr preferRelativeResize="0"/>
          <p:nvPr/>
        </p:nvPicPr>
        <p:blipFill>
          <a:blip r:embed="rId6">
            <a:alphaModFix/>
          </a:blip>
          <a:stretch>
            <a:fillRect/>
          </a:stretch>
        </p:blipFill>
        <p:spPr>
          <a:xfrm>
            <a:off x="4842825" y="3472150"/>
            <a:ext cx="1013850" cy="1013850"/>
          </a:xfrm>
          <a:prstGeom prst="rect">
            <a:avLst/>
          </a:prstGeom>
          <a:noFill/>
          <a:ln>
            <a:noFill/>
          </a:ln>
        </p:spPr>
      </p:pic>
      <p:pic>
        <p:nvPicPr>
          <p:cNvPr id="147" name="Google Shape;147;p20"/>
          <p:cNvPicPr preferRelativeResize="0"/>
          <p:nvPr/>
        </p:nvPicPr>
        <p:blipFill>
          <a:blip r:embed="rId7">
            <a:alphaModFix/>
          </a:blip>
          <a:stretch>
            <a:fillRect/>
          </a:stretch>
        </p:blipFill>
        <p:spPr>
          <a:xfrm>
            <a:off x="6870525" y="3472150"/>
            <a:ext cx="1013850" cy="1013850"/>
          </a:xfrm>
          <a:prstGeom prst="rect">
            <a:avLst/>
          </a:prstGeom>
          <a:noFill/>
          <a:ln>
            <a:noFill/>
          </a:ln>
        </p:spPr>
      </p:pic>
      <p:pic>
        <p:nvPicPr>
          <p:cNvPr id="148" name="Google Shape;148;p20"/>
          <p:cNvPicPr preferRelativeResize="0"/>
          <p:nvPr/>
        </p:nvPicPr>
        <p:blipFill>
          <a:blip r:embed="rId8">
            <a:alphaModFix/>
          </a:blip>
          <a:stretch>
            <a:fillRect/>
          </a:stretch>
        </p:blipFill>
        <p:spPr>
          <a:xfrm>
            <a:off x="5856675" y="3472150"/>
            <a:ext cx="1013850" cy="1013850"/>
          </a:xfrm>
          <a:prstGeom prst="rect">
            <a:avLst/>
          </a:prstGeom>
          <a:noFill/>
          <a:ln>
            <a:noFill/>
          </a:ln>
        </p:spPr>
      </p:pic>
      <p:sp>
        <p:nvSpPr>
          <p:cNvPr id="149" name="Google Shape;149;p20"/>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ro"/>
              <a:t>8</a:t>
            </a:fld>
            <a:endParaRPr/>
          </a:p>
        </p:txBody>
      </p:sp>
      <p:sp>
        <p:nvSpPr>
          <p:cNvPr id="150" name="Google Shape;150;p20"/>
          <p:cNvSpPr txBox="1"/>
          <p:nvPr/>
        </p:nvSpPr>
        <p:spPr>
          <a:xfrm>
            <a:off x="3483750" y="4452200"/>
            <a:ext cx="2180100" cy="226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ro" sz="1200">
                <a:solidFill>
                  <a:schemeClr val="accent1"/>
                </a:solidFill>
                <a:latin typeface="Lato"/>
                <a:ea typeface="Lato"/>
                <a:cs typeface="Lato"/>
                <a:sym typeface="Lato"/>
              </a:rPr>
              <a:t>Augmentation example</a:t>
            </a:r>
            <a:endParaRPr sz="1200">
              <a:solidFill>
                <a:schemeClr val="accent1"/>
              </a:solidFill>
              <a:latin typeface="Lato"/>
              <a:ea typeface="Lato"/>
              <a:cs typeface="Lato"/>
              <a:sym typeface="Lato"/>
            </a:endParaRPr>
          </a:p>
        </p:txBody>
      </p:sp>
      <p:sp>
        <p:nvSpPr>
          <p:cNvPr id="151" name="Google Shape;151;p20"/>
          <p:cNvSpPr txBox="1"/>
          <p:nvPr/>
        </p:nvSpPr>
        <p:spPr>
          <a:xfrm>
            <a:off x="2327550" y="3472150"/>
            <a:ext cx="437100" cy="1044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ro" sz="1900">
                <a:latin typeface="Lato"/>
                <a:ea typeface="Lato"/>
                <a:cs typeface="Lato"/>
                <a:sym typeface="Lato"/>
              </a:rPr>
              <a:t>  </a:t>
            </a:r>
            <a:endParaRPr sz="1900">
              <a:latin typeface="Lato"/>
              <a:ea typeface="Lato"/>
              <a:cs typeface="Lato"/>
              <a:sym typeface="Lato"/>
            </a:endParaRPr>
          </a:p>
          <a:p>
            <a:pPr marL="0" lvl="0" indent="0" algn="l" rtl="0">
              <a:spcBef>
                <a:spcPts val="0"/>
              </a:spcBef>
              <a:spcAft>
                <a:spcPts val="0"/>
              </a:spcAft>
              <a:buNone/>
            </a:pPr>
            <a:r>
              <a:rPr lang="ro" sz="1900">
                <a:latin typeface="Lato"/>
                <a:ea typeface="Lato"/>
                <a:cs typeface="Lato"/>
                <a:sym typeface="Lato"/>
              </a:rPr>
              <a:t>-&gt;</a:t>
            </a:r>
            <a:endParaRPr sz="1900">
              <a:latin typeface="Lato"/>
              <a:ea typeface="Lato"/>
              <a:cs typeface="Lato"/>
              <a:sym typeface="Lat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43"/>
                                        </p:tgtEl>
                                        <p:attrNameLst>
                                          <p:attrName>style.visibility</p:attrName>
                                        </p:attrNameLst>
                                      </p:cBhvr>
                                      <p:to>
                                        <p:strVal val="visible"/>
                                      </p:to>
                                    </p:set>
                                    <p:animEffect transition="in" filter="fade">
                                      <p:cBhvr>
                                        <p:cTn id="7" dur="400"/>
                                        <p:tgtEl>
                                          <p:spTgt spid="143"/>
                                        </p:tgtEl>
                                      </p:cBhvr>
                                    </p:animEffect>
                                  </p:childTnLst>
                                </p:cTn>
                              </p:par>
                            </p:childTnLst>
                          </p:cTn>
                        </p:par>
                        <p:par>
                          <p:cTn id="8" fill="hold">
                            <p:stCondLst>
                              <p:cond delay="400"/>
                            </p:stCondLst>
                            <p:childTnLst>
                              <p:par>
                                <p:cTn id="9" presetID="10" presetClass="entr" presetSubtype="0" fill="hold" nodeType="afterEffect">
                                  <p:stCondLst>
                                    <p:cond delay="0"/>
                                  </p:stCondLst>
                                  <p:childTnLst>
                                    <p:set>
                                      <p:cBhvr>
                                        <p:cTn id="10" dur="1" fill="hold">
                                          <p:stCondLst>
                                            <p:cond delay="0"/>
                                          </p:stCondLst>
                                        </p:cTn>
                                        <p:tgtEl>
                                          <p:spTgt spid="151"/>
                                        </p:tgtEl>
                                        <p:attrNameLst>
                                          <p:attrName>style.visibility</p:attrName>
                                        </p:attrNameLst>
                                      </p:cBhvr>
                                      <p:to>
                                        <p:strVal val="visible"/>
                                      </p:to>
                                    </p:set>
                                    <p:animEffect transition="in" filter="fade">
                                      <p:cBhvr>
                                        <p:cTn id="11" dur="400"/>
                                        <p:tgtEl>
                                          <p:spTgt spid="151"/>
                                        </p:tgtEl>
                                      </p:cBhvr>
                                    </p:animEffect>
                                  </p:childTnLst>
                                </p:cTn>
                              </p:par>
                            </p:childTnLst>
                          </p:cTn>
                        </p:par>
                        <p:par>
                          <p:cTn id="12" fill="hold">
                            <p:stCondLst>
                              <p:cond delay="800"/>
                            </p:stCondLst>
                            <p:childTnLst>
                              <p:par>
                                <p:cTn id="13" presetID="10" presetClass="entr" presetSubtype="0" fill="hold" nodeType="afterEffect">
                                  <p:stCondLst>
                                    <p:cond delay="0"/>
                                  </p:stCondLst>
                                  <p:childTnLst>
                                    <p:set>
                                      <p:cBhvr>
                                        <p:cTn id="14" dur="1" fill="hold">
                                          <p:stCondLst>
                                            <p:cond delay="0"/>
                                          </p:stCondLst>
                                        </p:cTn>
                                        <p:tgtEl>
                                          <p:spTgt spid="144"/>
                                        </p:tgtEl>
                                        <p:attrNameLst>
                                          <p:attrName>style.visibility</p:attrName>
                                        </p:attrNameLst>
                                      </p:cBhvr>
                                      <p:to>
                                        <p:strVal val="visible"/>
                                      </p:to>
                                    </p:set>
                                    <p:animEffect transition="in" filter="fade">
                                      <p:cBhvr>
                                        <p:cTn id="15" dur="400"/>
                                        <p:tgtEl>
                                          <p:spTgt spid="144"/>
                                        </p:tgtEl>
                                      </p:cBhvr>
                                    </p:animEffect>
                                  </p:childTnLst>
                                </p:cTn>
                              </p:par>
                            </p:childTnLst>
                          </p:cTn>
                        </p:par>
                        <p:par>
                          <p:cTn id="16" fill="hold">
                            <p:stCondLst>
                              <p:cond delay="1200"/>
                            </p:stCondLst>
                            <p:childTnLst>
                              <p:par>
                                <p:cTn id="17" presetID="10" presetClass="entr" presetSubtype="0" fill="hold" nodeType="afterEffect">
                                  <p:stCondLst>
                                    <p:cond delay="0"/>
                                  </p:stCondLst>
                                  <p:childTnLst>
                                    <p:set>
                                      <p:cBhvr>
                                        <p:cTn id="18" dur="1" fill="hold">
                                          <p:stCondLst>
                                            <p:cond delay="0"/>
                                          </p:stCondLst>
                                        </p:cTn>
                                        <p:tgtEl>
                                          <p:spTgt spid="145"/>
                                        </p:tgtEl>
                                        <p:attrNameLst>
                                          <p:attrName>style.visibility</p:attrName>
                                        </p:attrNameLst>
                                      </p:cBhvr>
                                      <p:to>
                                        <p:strVal val="visible"/>
                                      </p:to>
                                    </p:set>
                                    <p:animEffect transition="in" filter="fade">
                                      <p:cBhvr>
                                        <p:cTn id="19" dur="400"/>
                                        <p:tgtEl>
                                          <p:spTgt spid="145"/>
                                        </p:tgtEl>
                                      </p:cBhvr>
                                    </p:animEffect>
                                  </p:childTnLst>
                                </p:cTn>
                              </p:par>
                            </p:childTnLst>
                          </p:cTn>
                        </p:par>
                        <p:par>
                          <p:cTn id="20" fill="hold">
                            <p:stCondLst>
                              <p:cond delay="1600"/>
                            </p:stCondLst>
                            <p:childTnLst>
                              <p:par>
                                <p:cTn id="21" presetID="10" presetClass="entr" presetSubtype="0" fill="hold" nodeType="afterEffect">
                                  <p:stCondLst>
                                    <p:cond delay="0"/>
                                  </p:stCondLst>
                                  <p:childTnLst>
                                    <p:set>
                                      <p:cBhvr>
                                        <p:cTn id="22" dur="1" fill="hold">
                                          <p:stCondLst>
                                            <p:cond delay="0"/>
                                          </p:stCondLst>
                                        </p:cTn>
                                        <p:tgtEl>
                                          <p:spTgt spid="146"/>
                                        </p:tgtEl>
                                        <p:attrNameLst>
                                          <p:attrName>style.visibility</p:attrName>
                                        </p:attrNameLst>
                                      </p:cBhvr>
                                      <p:to>
                                        <p:strVal val="visible"/>
                                      </p:to>
                                    </p:set>
                                    <p:animEffect transition="in" filter="fade">
                                      <p:cBhvr>
                                        <p:cTn id="23" dur="400"/>
                                        <p:tgtEl>
                                          <p:spTgt spid="146"/>
                                        </p:tgtEl>
                                      </p:cBhvr>
                                    </p:animEffect>
                                  </p:childTnLst>
                                </p:cTn>
                              </p:par>
                            </p:childTnLst>
                          </p:cTn>
                        </p:par>
                        <p:par>
                          <p:cTn id="24" fill="hold">
                            <p:stCondLst>
                              <p:cond delay="2000"/>
                            </p:stCondLst>
                            <p:childTnLst>
                              <p:par>
                                <p:cTn id="25" presetID="10" presetClass="entr" presetSubtype="0" fill="hold" nodeType="afterEffect">
                                  <p:stCondLst>
                                    <p:cond delay="0"/>
                                  </p:stCondLst>
                                  <p:childTnLst>
                                    <p:set>
                                      <p:cBhvr>
                                        <p:cTn id="26" dur="1" fill="hold">
                                          <p:stCondLst>
                                            <p:cond delay="0"/>
                                          </p:stCondLst>
                                        </p:cTn>
                                        <p:tgtEl>
                                          <p:spTgt spid="148"/>
                                        </p:tgtEl>
                                        <p:attrNameLst>
                                          <p:attrName>style.visibility</p:attrName>
                                        </p:attrNameLst>
                                      </p:cBhvr>
                                      <p:to>
                                        <p:strVal val="visible"/>
                                      </p:to>
                                    </p:set>
                                    <p:animEffect transition="in" filter="fade">
                                      <p:cBhvr>
                                        <p:cTn id="27" dur="400"/>
                                        <p:tgtEl>
                                          <p:spTgt spid="148"/>
                                        </p:tgtEl>
                                      </p:cBhvr>
                                    </p:animEffect>
                                  </p:childTnLst>
                                </p:cTn>
                              </p:par>
                            </p:childTnLst>
                          </p:cTn>
                        </p:par>
                        <p:par>
                          <p:cTn id="28" fill="hold">
                            <p:stCondLst>
                              <p:cond delay="2400"/>
                            </p:stCondLst>
                            <p:childTnLst>
                              <p:par>
                                <p:cTn id="29" presetID="10" presetClass="entr" presetSubtype="0" fill="hold" nodeType="afterEffect">
                                  <p:stCondLst>
                                    <p:cond delay="0"/>
                                  </p:stCondLst>
                                  <p:childTnLst>
                                    <p:set>
                                      <p:cBhvr>
                                        <p:cTn id="30" dur="1" fill="hold">
                                          <p:stCondLst>
                                            <p:cond delay="0"/>
                                          </p:stCondLst>
                                        </p:cTn>
                                        <p:tgtEl>
                                          <p:spTgt spid="147"/>
                                        </p:tgtEl>
                                        <p:attrNameLst>
                                          <p:attrName>style.visibility</p:attrName>
                                        </p:attrNameLst>
                                      </p:cBhvr>
                                      <p:to>
                                        <p:strVal val="visible"/>
                                      </p:to>
                                    </p:set>
                                    <p:animEffect transition="in" filter="fade">
                                      <p:cBhvr>
                                        <p:cTn id="31" dur="400"/>
                                        <p:tgtEl>
                                          <p:spTgt spid="147"/>
                                        </p:tgtEl>
                                      </p:cBhvr>
                                    </p:animEffect>
                                  </p:childTnLst>
                                </p:cTn>
                              </p:par>
                            </p:childTnLst>
                          </p:cTn>
                        </p:par>
                        <p:par>
                          <p:cTn id="32" fill="hold">
                            <p:stCondLst>
                              <p:cond delay="2800"/>
                            </p:stCondLst>
                            <p:childTnLst>
                              <p:par>
                                <p:cTn id="33" presetID="10" presetClass="entr" presetSubtype="0" fill="hold" nodeType="afterEffect">
                                  <p:stCondLst>
                                    <p:cond delay="0"/>
                                  </p:stCondLst>
                                  <p:childTnLst>
                                    <p:set>
                                      <p:cBhvr>
                                        <p:cTn id="34" dur="1" fill="hold">
                                          <p:stCondLst>
                                            <p:cond delay="0"/>
                                          </p:stCondLst>
                                        </p:cTn>
                                        <p:tgtEl>
                                          <p:spTgt spid="150"/>
                                        </p:tgtEl>
                                        <p:attrNameLst>
                                          <p:attrName>style.visibility</p:attrName>
                                        </p:attrNameLst>
                                      </p:cBhvr>
                                      <p:to>
                                        <p:strVal val="visible"/>
                                      </p:to>
                                    </p:set>
                                    <p:animEffect transition="in" filter="fade">
                                      <p:cBhvr>
                                        <p:cTn id="35" dur="400"/>
                                        <p:tgtEl>
                                          <p:spTgt spid="1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21"/>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o"/>
              <a:t>Dataset preparation - preprocessing</a:t>
            </a:r>
            <a:endParaRPr/>
          </a:p>
          <a:p>
            <a:pPr marL="0" lvl="0" indent="0" algn="l" rtl="0">
              <a:spcBef>
                <a:spcPts val="0"/>
              </a:spcBef>
              <a:spcAft>
                <a:spcPts val="0"/>
              </a:spcAft>
              <a:buNone/>
            </a:pPr>
            <a:endParaRPr/>
          </a:p>
        </p:txBody>
      </p:sp>
      <p:sp>
        <p:nvSpPr>
          <p:cNvPr id="157" name="Google Shape;157;p21"/>
          <p:cNvSpPr txBox="1">
            <a:spLocks noGrp="1"/>
          </p:cNvSpPr>
          <p:nvPr>
            <p:ph type="body" idx="1"/>
          </p:nvPr>
        </p:nvSpPr>
        <p:spPr>
          <a:xfrm>
            <a:off x="729450" y="1853850"/>
            <a:ext cx="7688700" cy="226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o" sz="1200"/>
              <a:t>-&gt; Preprocessing consisted of resizing images to 64x64 pixels, followed by a grayscale conversion and applying a contrast limited adaptive histogram equalization (CLAHE).</a:t>
            </a:r>
            <a:endParaRPr sz="1200"/>
          </a:p>
          <a:p>
            <a:pPr marL="0" lvl="0" indent="0" algn="l" rtl="0">
              <a:spcBef>
                <a:spcPts val="1600"/>
              </a:spcBef>
              <a:spcAft>
                <a:spcPts val="0"/>
              </a:spcAft>
              <a:buNone/>
            </a:pPr>
            <a:r>
              <a:rPr lang="ro" sz="1200"/>
              <a:t>-&gt; For the last operation different values of the pixel patch size were tried, but the best results were obtained for 8x8 pixels patches.</a:t>
            </a:r>
            <a:endParaRPr sz="1200"/>
          </a:p>
          <a:p>
            <a:pPr marL="0" lvl="0" indent="0" algn="l" rtl="0">
              <a:spcBef>
                <a:spcPts val="1600"/>
              </a:spcBef>
              <a:spcAft>
                <a:spcPts val="0"/>
              </a:spcAft>
              <a:buNone/>
            </a:pPr>
            <a:r>
              <a:rPr lang="ro" sz="1200"/>
              <a:t>-&gt; Applying a histogram equalization on the images of the dataset brings a boost to the accuracy of the network, as demonstrated in the paper [1].</a:t>
            </a:r>
            <a:endParaRPr sz="1200"/>
          </a:p>
          <a:p>
            <a:pPr marL="0" lvl="0" indent="0" algn="l" rtl="0">
              <a:spcBef>
                <a:spcPts val="1600"/>
              </a:spcBef>
              <a:spcAft>
                <a:spcPts val="0"/>
              </a:spcAft>
              <a:buNone/>
            </a:pPr>
            <a:endParaRPr sz="1200"/>
          </a:p>
          <a:p>
            <a:pPr marL="0" lvl="0" indent="0" algn="l" rtl="0">
              <a:spcBef>
                <a:spcPts val="1600"/>
              </a:spcBef>
              <a:spcAft>
                <a:spcPts val="1600"/>
              </a:spcAft>
              <a:buNone/>
            </a:pPr>
            <a:r>
              <a:rPr lang="ro" sz="1200"/>
              <a:t> </a:t>
            </a:r>
            <a:endParaRPr sz="1200"/>
          </a:p>
        </p:txBody>
      </p:sp>
      <p:pic>
        <p:nvPicPr>
          <p:cNvPr id="158" name="Google Shape;158;p21"/>
          <p:cNvPicPr preferRelativeResize="0"/>
          <p:nvPr/>
        </p:nvPicPr>
        <p:blipFill>
          <a:blip r:embed="rId3">
            <a:alphaModFix/>
          </a:blip>
          <a:stretch>
            <a:fillRect/>
          </a:stretch>
        </p:blipFill>
        <p:spPr>
          <a:xfrm>
            <a:off x="2248850" y="3577525"/>
            <a:ext cx="4646300" cy="1009250"/>
          </a:xfrm>
          <a:prstGeom prst="rect">
            <a:avLst/>
          </a:prstGeom>
          <a:noFill/>
          <a:ln>
            <a:noFill/>
          </a:ln>
        </p:spPr>
      </p:pic>
      <p:sp>
        <p:nvSpPr>
          <p:cNvPr id="159" name="Google Shape;159;p2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ro"/>
              <a:t>9</a:t>
            </a:fld>
            <a:endParaRPr/>
          </a:p>
        </p:txBody>
      </p:sp>
      <p:sp>
        <p:nvSpPr>
          <p:cNvPr id="160" name="Google Shape;160;p21"/>
          <p:cNvSpPr txBox="1"/>
          <p:nvPr/>
        </p:nvSpPr>
        <p:spPr>
          <a:xfrm>
            <a:off x="3162150" y="4517050"/>
            <a:ext cx="2819700" cy="23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ro" sz="1200">
                <a:solidFill>
                  <a:schemeClr val="accent1"/>
                </a:solidFill>
                <a:latin typeface="Lato"/>
                <a:ea typeface="Lato"/>
                <a:cs typeface="Lato"/>
                <a:sym typeface="Lato"/>
              </a:rPr>
              <a:t>CLAHE with different sizes of the patch</a:t>
            </a:r>
            <a:endParaRPr sz="1200">
              <a:solidFill>
                <a:schemeClr val="accent1"/>
              </a:solidFill>
              <a:latin typeface="Lato"/>
              <a:ea typeface="Lato"/>
              <a:cs typeface="Lato"/>
              <a:sym typeface="Lat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58"/>
                                        </p:tgtEl>
                                        <p:attrNameLst>
                                          <p:attrName>style.visibility</p:attrName>
                                        </p:attrNameLst>
                                      </p:cBhvr>
                                      <p:to>
                                        <p:strVal val="visible"/>
                                      </p:to>
                                    </p:set>
                                    <p:animEffect transition="in" filter="fade">
                                      <p:cBhvr>
                                        <p:cTn id="7" dur="400"/>
                                        <p:tgtEl>
                                          <p:spTgt spid="158"/>
                                        </p:tgtEl>
                                      </p:cBhvr>
                                    </p:animEffect>
                                  </p:childTnLst>
                                </p:cTn>
                              </p:par>
                            </p:childTnLst>
                          </p:cTn>
                        </p:par>
                        <p:par>
                          <p:cTn id="8" fill="hold">
                            <p:stCondLst>
                              <p:cond delay="400"/>
                            </p:stCondLst>
                            <p:childTnLst>
                              <p:par>
                                <p:cTn id="9" presetID="10" presetClass="entr" presetSubtype="0" fill="hold" nodeType="afterEffect">
                                  <p:stCondLst>
                                    <p:cond delay="0"/>
                                  </p:stCondLst>
                                  <p:childTnLst>
                                    <p:set>
                                      <p:cBhvr>
                                        <p:cTn id="10" dur="1" fill="hold">
                                          <p:stCondLst>
                                            <p:cond delay="0"/>
                                          </p:stCondLst>
                                        </p:cTn>
                                        <p:tgtEl>
                                          <p:spTgt spid="160"/>
                                        </p:tgtEl>
                                        <p:attrNameLst>
                                          <p:attrName>style.visibility</p:attrName>
                                        </p:attrNameLst>
                                      </p:cBhvr>
                                      <p:to>
                                        <p:strVal val="visible"/>
                                      </p:to>
                                    </p:set>
                                    <p:animEffect transition="in" filter="fade">
                                      <p:cBhvr>
                                        <p:cTn id="11" dur="400"/>
                                        <p:tgtEl>
                                          <p:spTgt spid="1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2318</Words>
  <Application>Microsoft Office PowerPoint</Application>
  <PresentationFormat>On-screen Show (16:9)</PresentationFormat>
  <Paragraphs>261</Paragraphs>
  <Slides>38</Slides>
  <Notes>38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38</vt:i4>
      </vt:variant>
    </vt:vector>
  </HeadingPairs>
  <TitlesOfParts>
    <vt:vector size="42" baseType="lpstr">
      <vt:lpstr>Raleway</vt:lpstr>
      <vt:lpstr>Lato</vt:lpstr>
      <vt:lpstr>Arial</vt:lpstr>
      <vt:lpstr>Streamline</vt:lpstr>
      <vt:lpstr>Embedded module for detection and recognition of miniature traffic signs using neural networks </vt:lpstr>
      <vt:lpstr>Contents</vt:lpstr>
      <vt:lpstr>Context - BFMC 2020</vt:lpstr>
      <vt:lpstr>Context - BFMC 2020  </vt:lpstr>
      <vt:lpstr>Overview</vt:lpstr>
      <vt:lpstr>System architecture</vt:lpstr>
      <vt:lpstr>Dataset preparation - sources of images and pipeline</vt:lpstr>
      <vt:lpstr>Dataset preparation - augmentation </vt:lpstr>
      <vt:lpstr>Dataset preparation - preprocessing </vt:lpstr>
      <vt:lpstr>Convolutional Neural Network - model selection  </vt:lpstr>
      <vt:lpstr>Convolutional Neural Network - architecture  </vt:lpstr>
      <vt:lpstr>Convolutional Neural Network - architecture    </vt:lpstr>
      <vt:lpstr>Network training</vt:lpstr>
      <vt:lpstr>Model conversion for inference in C++</vt:lpstr>
      <vt:lpstr>Pipeline</vt:lpstr>
      <vt:lpstr>Preprocessing 1</vt:lpstr>
      <vt:lpstr>Preprocessing 1 - steps </vt:lpstr>
      <vt:lpstr>Preprocessing 1 - visualization</vt:lpstr>
      <vt:lpstr>Preprocessing 1 - visualization </vt:lpstr>
      <vt:lpstr>Pipeline for pole extraction</vt:lpstr>
      <vt:lpstr>Pipeline for pole extraction  </vt:lpstr>
      <vt:lpstr>Pipeline for pole extraction  </vt:lpstr>
      <vt:lpstr>Pipeline for pole extraction - visualization</vt:lpstr>
      <vt:lpstr>Pipeline for pole extraction - visualization</vt:lpstr>
      <vt:lpstr>ROI extraction based on pole</vt:lpstr>
      <vt:lpstr>Preprocessing 2 - steps  </vt:lpstr>
      <vt:lpstr>Preprocessing 2 - steps   </vt:lpstr>
      <vt:lpstr>Prediction</vt:lpstr>
      <vt:lpstr>Distance to sign</vt:lpstr>
      <vt:lpstr>Results- performance</vt:lpstr>
      <vt:lpstr>Results - special scenarios</vt:lpstr>
      <vt:lpstr>Results - special scenarios </vt:lpstr>
      <vt:lpstr>Results - special scenarios  </vt:lpstr>
      <vt:lpstr>Results - real-time predictions</vt:lpstr>
      <vt:lpstr>Results - distance to sign computed</vt:lpstr>
      <vt:lpstr>Conclusions</vt:lpstr>
      <vt:lpstr>References</vt:lpstr>
      <vt:lpstr>Thank you for your attention!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Embedded module for detection and recognition of miniature traffic signs using neural networks </dc:title>
  <cp:lastModifiedBy>Mihai Bogdan</cp:lastModifiedBy>
  <cp:revision>1</cp:revision>
  <dcterms:modified xsi:type="dcterms:W3CDTF">2023-06-04T07:56:54Z</dcterms:modified>
</cp:coreProperties>
</file>